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Lst>
  <p:notesMasterIdLst>
    <p:notesMasterId r:id="rId40"/>
  </p:notesMasterIdLst>
  <p:sldIdLst>
    <p:sldId id="267" r:id="rId5"/>
    <p:sldId id="1501" r:id="rId6"/>
    <p:sldId id="2147473078" r:id="rId7"/>
    <p:sldId id="260" r:id="rId8"/>
    <p:sldId id="1471" r:id="rId9"/>
    <p:sldId id="1540" r:id="rId10"/>
    <p:sldId id="1474" r:id="rId11"/>
    <p:sldId id="1507" r:id="rId12"/>
    <p:sldId id="1506" r:id="rId13"/>
    <p:sldId id="1509" r:id="rId14"/>
    <p:sldId id="1510" r:id="rId15"/>
    <p:sldId id="1537" r:id="rId16"/>
    <p:sldId id="1538" r:id="rId17"/>
    <p:sldId id="1539" r:id="rId18"/>
    <p:sldId id="1518" r:id="rId19"/>
    <p:sldId id="1487" r:id="rId20"/>
    <p:sldId id="1519" r:id="rId21"/>
    <p:sldId id="1517" r:id="rId22"/>
    <p:sldId id="1532" r:id="rId23"/>
    <p:sldId id="1533" r:id="rId24"/>
    <p:sldId id="1520" r:id="rId25"/>
    <p:sldId id="1521" r:id="rId26"/>
    <p:sldId id="1535" r:id="rId27"/>
    <p:sldId id="1534" r:id="rId28"/>
    <p:sldId id="1522" r:id="rId29"/>
    <p:sldId id="1523" r:id="rId30"/>
    <p:sldId id="1524" r:id="rId31"/>
    <p:sldId id="1525" r:id="rId32"/>
    <p:sldId id="1526" r:id="rId33"/>
    <p:sldId id="1527" r:id="rId34"/>
    <p:sldId id="2147473080" r:id="rId35"/>
    <p:sldId id="2147473077" r:id="rId36"/>
    <p:sldId id="1530" r:id="rId37"/>
    <p:sldId id="1531" r:id="rId38"/>
    <p:sldId id="1497" r:id="rId39"/>
  </p:sldIdLst>
  <p:sldSz cx="12192000" cy="6858000"/>
  <p:notesSz cx="6858000" cy="9144000"/>
  <p:embeddedFontLst>
    <p:embeddedFont>
      <p:font typeface="Exo 2" panose="00000500000000000000" pitchFamily="50" charset="0"/>
      <p:regular r:id="rId41"/>
      <p:bold r:id="rId42"/>
      <p:italic r:id="rId43"/>
      <p:boldItalic r:id="rId44"/>
    </p:embeddedFont>
    <p:embeddedFont>
      <p:font typeface="Exo 2 Black" panose="00000A00000000000000" pitchFamily="50" charset="0"/>
      <p:bold r:id="rId45"/>
      <p:boldItalic r:id="rId46"/>
    </p:embeddedFont>
    <p:embeddedFont>
      <p:font typeface="Exo 2 Extra Bold" panose="00000900000000000000" pitchFamily="50" charset="0"/>
      <p:bold r:id="rId47"/>
      <p:boldItalic r:id="rId48"/>
    </p:embeddedFont>
    <p:embeddedFont>
      <p:font typeface="Open Sans" panose="020B0606030504020204" pitchFamily="34" charset="0"/>
      <p:regular r:id="rId49"/>
      <p:bold r:id="rId50"/>
      <p:italic r:id="rId51"/>
      <p:boldItalic r:id="rId52"/>
    </p:embeddedFont>
    <p:embeddedFont>
      <p:font typeface="Open Sans Light" panose="020B0306030504020204" pitchFamily="34" charset="0"/>
      <p:regular r:id="rId53"/>
      <p:italic r:id="rId54"/>
    </p:embeddedFont>
  </p:embeddedFontLst>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e-Book Panorama Econômico" id="{9A61996D-700F-4000-950D-42CC5E4E9535}">
          <p14:sldIdLst>
            <p14:sldId id="267"/>
            <p14:sldId id="1501"/>
            <p14:sldId id="2147473078"/>
            <p14:sldId id="260"/>
            <p14:sldId id="1471"/>
            <p14:sldId id="1540"/>
            <p14:sldId id="1474"/>
            <p14:sldId id="1507"/>
            <p14:sldId id="1506"/>
            <p14:sldId id="1509"/>
            <p14:sldId id="1510"/>
            <p14:sldId id="1537"/>
            <p14:sldId id="1538"/>
            <p14:sldId id="1539"/>
            <p14:sldId id="1518"/>
            <p14:sldId id="1487"/>
            <p14:sldId id="1519"/>
            <p14:sldId id="1517"/>
            <p14:sldId id="1532"/>
            <p14:sldId id="1533"/>
            <p14:sldId id="1520"/>
            <p14:sldId id="1521"/>
            <p14:sldId id="1535"/>
            <p14:sldId id="1534"/>
            <p14:sldId id="1522"/>
            <p14:sldId id="1523"/>
            <p14:sldId id="1524"/>
            <p14:sldId id="1525"/>
            <p14:sldId id="1526"/>
            <p14:sldId id="1527"/>
            <p14:sldId id="2147473080"/>
            <p14:sldId id="2147473077"/>
            <p14:sldId id="1530"/>
            <p14:sldId id="1531"/>
            <p14:sldId id="1497"/>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AD9C691-BB66-97DD-0DE3-EB6E20EB2494}" name="Rodrigo Girolamo Belz" initials="RG" userId="S::rodrigo.girolamo@ailos.coop.br::28b81ed5-bf05-4eb4-abb2-8ff7c86a8f3c" providerId="AD"/>
  <p188:author id="{70C947B8-36FA-80E5-07CE-D75D74BA0004}" name="Josiane Francisco Silva Righi" initials="JR" userId="S::josiane.righi@ailos.coop.br::873c7a66-8296-4b6b-89d5-b8723625e674" providerId="AD"/>
  <p188:author id="{6996AEC2-DB63-500E-F22B-FD4EE4BFD980}" name="Bruna Caroline Kloppel" initials="BC" userId="S::bruna.kloppel@ailos.coop.br::50f75f8f-9543-45d6-b980-81ee29407f2e" providerId="AD"/>
  <p188:author id="{0873DAF9-8A91-2D09-B017-E38E17C94737}" name="Luana Farias de Figueiredo" initials="LF" userId="S::luana.figueiredo@ailos.coop.br::dbe69342-917c-4905-bd3b-0d5371740c2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5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Estilo Médio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162" autoAdjust="0"/>
    <p:restoredTop sz="94660"/>
  </p:normalViewPr>
  <p:slideViewPr>
    <p:cSldViewPr snapToGrid="0">
      <p:cViewPr varScale="1">
        <p:scale>
          <a:sx n="61" d="100"/>
          <a:sy n="61" d="100"/>
        </p:scale>
        <p:origin x="1092"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font" Target="fonts/font10.fntdata"/><Relationship Id="rId55"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openxmlformats.org/officeDocument/2006/relationships/font" Target="fonts/font5.fntdata"/><Relationship Id="rId53" Type="http://schemas.openxmlformats.org/officeDocument/2006/relationships/font" Target="fonts/font13.fntdata"/><Relationship Id="rId58" Type="http://schemas.openxmlformats.org/officeDocument/2006/relationships/tableStyles" Target="tableStyle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3.fntdata"/><Relationship Id="rId48" Type="http://schemas.openxmlformats.org/officeDocument/2006/relationships/font" Target="fonts/font8.fntdata"/><Relationship Id="rId56"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font" Target="fonts/font11.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font" Target="fonts/font6.fntdata"/><Relationship Id="rId59" Type="http://schemas.microsoft.com/office/2018/10/relationships/authors" Target="authors.xml"/><Relationship Id="rId20" Type="http://schemas.openxmlformats.org/officeDocument/2006/relationships/slide" Target="slides/slide16.xml"/><Relationship Id="rId41" Type="http://schemas.openxmlformats.org/officeDocument/2006/relationships/font" Target="fonts/font1.fntdata"/><Relationship Id="rId54" Type="http://schemas.openxmlformats.org/officeDocument/2006/relationships/font" Target="fonts/font14.fntdata"/><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9.fntdata"/><Relationship Id="rId57" Type="http://schemas.openxmlformats.org/officeDocument/2006/relationships/theme" Target="theme/theme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font" Target="fonts/font4.fntdata"/><Relationship Id="rId52" Type="http://schemas.openxmlformats.org/officeDocument/2006/relationships/font" Target="fonts/font1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A917EF-6834-4740-B2BA-BFC195EA0458}" type="datetimeFigureOut">
              <a:rPr lang="pt-BR" smtClean="0"/>
              <a:t>11/03/2025</a:t>
            </a:fld>
            <a:endParaRPr lang="pt-BR"/>
          </a:p>
        </p:txBody>
      </p:sp>
      <p:sp>
        <p:nvSpPr>
          <p:cNvPr id="4" name="Espaço Reservado para Imagem de Sli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6" name="Espaço Reservado para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6076C9-FAC8-45DC-8584-C5E07CCD0157}" type="slidenum">
              <a:rPr lang="pt-BR" smtClean="0"/>
              <a:t>‹nº›</a:t>
            </a:fld>
            <a:endParaRPr lang="pt-BR"/>
          </a:p>
        </p:txBody>
      </p:sp>
    </p:spTree>
    <p:extLst>
      <p:ext uri="{BB962C8B-B14F-4D97-AF65-F5344CB8AC3E}">
        <p14:creationId xmlns:p14="http://schemas.microsoft.com/office/powerpoint/2010/main" val="27484130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947801C4-2143-4BF6-A6D5-2C1357F7F9A3}" type="slidenum">
              <a:rPr lang="pt-BR" smtClean="0"/>
              <a:t>1</a:t>
            </a:fld>
            <a:endParaRPr lang="pt-BR"/>
          </a:p>
        </p:txBody>
      </p:sp>
    </p:spTree>
    <p:extLst>
      <p:ext uri="{BB962C8B-B14F-4D97-AF65-F5344CB8AC3E}">
        <p14:creationId xmlns:p14="http://schemas.microsoft.com/office/powerpoint/2010/main" val="1620447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4"/>
            <a:ext cx="10363200" cy="2387600"/>
          </a:xfrm>
        </p:spPr>
        <p:txBody>
          <a:bodyPr anchor="b"/>
          <a:lstStyle>
            <a:lvl1pPr algn="ctr">
              <a:defRPr sz="3375"/>
            </a:lvl1pPr>
          </a:lstStyle>
          <a:p>
            <a:r>
              <a:rPr lang="pt-BR"/>
              <a:t>Clique para editar o título Mestre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1350"/>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pt-BR"/>
              <a:t>Clique para editar o estilo do subtítulo Mestre</a:t>
            </a:r>
            <a:endParaRPr lang="en-US" dirty="0"/>
          </a:p>
        </p:txBody>
      </p:sp>
      <p:sp>
        <p:nvSpPr>
          <p:cNvPr id="4" name="Date Placeholder 3"/>
          <p:cNvSpPr>
            <a:spLocks noGrp="1"/>
          </p:cNvSpPr>
          <p:nvPr>
            <p:ph type="dt" sz="half" idx="10"/>
          </p:nvPr>
        </p:nvSpPr>
        <p:spPr/>
        <p:txBody>
          <a:bodyPr/>
          <a:lstStyle/>
          <a:p>
            <a:fld id="{FB77E122-8AF6-40DD-A728-220D0D7294CB}" type="datetimeFigureOut">
              <a:rPr lang="pt-BR" smtClean="0"/>
              <a:t>11/03/2025</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AD8F8B5E-8D65-465A-AB50-ED6D3B25B520}" type="slidenum">
              <a:rPr lang="pt-BR" smtClean="0"/>
              <a:t>‹nº›</a:t>
            </a:fld>
            <a:endParaRPr lang="pt-BR"/>
          </a:p>
        </p:txBody>
      </p:sp>
    </p:spTree>
    <p:extLst>
      <p:ext uri="{BB962C8B-B14F-4D97-AF65-F5344CB8AC3E}">
        <p14:creationId xmlns:p14="http://schemas.microsoft.com/office/powerpoint/2010/main" val="37261555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Vertical Text Placeholder 2"/>
          <p:cNvSpPr>
            <a:spLocks noGrp="1"/>
          </p:cNvSpPr>
          <p:nvPr>
            <p:ph type="body" orient="vert" idx="1"/>
          </p:nvPr>
        </p:nvSpPr>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FB77E122-8AF6-40DD-A728-220D0D7294CB}" type="datetimeFigureOut">
              <a:rPr lang="pt-BR" smtClean="0"/>
              <a:t>11/03/2025</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AD8F8B5E-8D65-465A-AB50-ED6D3B25B520}" type="slidenum">
              <a:rPr lang="pt-BR" smtClean="0"/>
              <a:t>‹nº›</a:t>
            </a:fld>
            <a:endParaRPr lang="pt-BR"/>
          </a:p>
        </p:txBody>
      </p:sp>
    </p:spTree>
    <p:extLst>
      <p:ext uri="{BB962C8B-B14F-4D97-AF65-F5344CB8AC3E}">
        <p14:creationId xmlns:p14="http://schemas.microsoft.com/office/powerpoint/2010/main" val="21870681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6"/>
            <a:ext cx="2628900" cy="5811838"/>
          </a:xfrm>
        </p:spPr>
        <p:txBody>
          <a:bodyPr vert="eaVert"/>
          <a:lstStyle/>
          <a:p>
            <a:r>
              <a:rPr lang="pt-BR"/>
              <a:t>Clique para editar o título Mestre</a:t>
            </a:r>
            <a:endParaRPr lang="en-US" dirty="0"/>
          </a:p>
        </p:txBody>
      </p:sp>
      <p:sp>
        <p:nvSpPr>
          <p:cNvPr id="3" name="Vertical Text Placeholder 2"/>
          <p:cNvSpPr>
            <a:spLocks noGrp="1"/>
          </p:cNvSpPr>
          <p:nvPr>
            <p:ph type="body" orient="vert" idx="1"/>
          </p:nvPr>
        </p:nvSpPr>
        <p:spPr>
          <a:xfrm>
            <a:off x="838201" y="365126"/>
            <a:ext cx="7734300" cy="5811838"/>
          </a:xfrm>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FB77E122-8AF6-40DD-A728-220D0D7294CB}" type="datetimeFigureOut">
              <a:rPr lang="pt-BR" smtClean="0"/>
              <a:t>11/03/2025</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AD8F8B5E-8D65-465A-AB50-ED6D3B25B520}" type="slidenum">
              <a:rPr lang="pt-BR" smtClean="0"/>
              <a:t>‹nº›</a:t>
            </a:fld>
            <a:endParaRPr lang="pt-BR"/>
          </a:p>
        </p:txBody>
      </p:sp>
    </p:spTree>
    <p:extLst>
      <p:ext uri="{BB962C8B-B14F-4D97-AF65-F5344CB8AC3E}">
        <p14:creationId xmlns:p14="http://schemas.microsoft.com/office/powerpoint/2010/main" val="32518898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Título">
    <p:spTree>
      <p:nvGrpSpPr>
        <p:cNvPr id="1" name=""/>
        <p:cNvGrpSpPr/>
        <p:nvPr/>
      </p:nvGrpSpPr>
      <p:grpSpPr>
        <a:xfrm>
          <a:off x="0" y="0"/>
          <a:ext cx="0" cy="0"/>
          <a:chOff x="0" y="0"/>
          <a:chExt cx="0" cy="0"/>
        </a:xfrm>
      </p:grpSpPr>
      <p:sp>
        <p:nvSpPr>
          <p:cNvPr id="11" name="Autoria e Data"/>
          <p:cNvSpPr txBox="1">
            <a:spLocks noGrp="1"/>
          </p:cNvSpPr>
          <p:nvPr>
            <p:ph type="body" sz="quarter" idx="21" hasCustomPrompt="1"/>
          </p:nvPr>
        </p:nvSpPr>
        <p:spPr>
          <a:xfrm>
            <a:off x="600670" y="5929931"/>
            <a:ext cx="10985502" cy="318490"/>
          </a:xfrm>
          <a:prstGeom prst="rect">
            <a:avLst/>
          </a:prstGeom>
        </p:spPr>
        <p:txBody>
          <a:bodyPr lIns="45719" tIns="45719" rIns="45719" bIns="45719"/>
          <a:lstStyle>
            <a:lvl1pPr marL="0" indent="0" defTabSz="412750">
              <a:lnSpc>
                <a:spcPct val="100000"/>
              </a:lnSpc>
              <a:spcBef>
                <a:spcPts val="0"/>
              </a:spcBef>
              <a:buSzTx/>
              <a:buNone/>
              <a:defRPr sz="1800" b="1"/>
            </a:lvl1pPr>
          </a:lstStyle>
          <a:p>
            <a:r>
              <a:t>Autoria e Data</a:t>
            </a:r>
          </a:p>
        </p:txBody>
      </p:sp>
      <p:sp>
        <p:nvSpPr>
          <p:cNvPr id="12" name="Título da Apresentação"/>
          <p:cNvSpPr txBox="1">
            <a:spLocks noGrp="1"/>
          </p:cNvSpPr>
          <p:nvPr>
            <p:ph type="title" hasCustomPrompt="1"/>
          </p:nvPr>
        </p:nvSpPr>
        <p:spPr>
          <a:xfrm>
            <a:off x="603248" y="1287496"/>
            <a:ext cx="10985502" cy="2324101"/>
          </a:xfrm>
          <a:prstGeom prst="rect">
            <a:avLst/>
          </a:prstGeom>
        </p:spPr>
        <p:txBody>
          <a:bodyPr anchor="b"/>
          <a:lstStyle>
            <a:lvl1pPr>
              <a:defRPr sz="5800" spc="-116"/>
            </a:lvl1pPr>
          </a:lstStyle>
          <a:p>
            <a:r>
              <a:t>Título da Apresentação</a:t>
            </a:r>
          </a:p>
        </p:txBody>
      </p:sp>
      <p:sp>
        <p:nvSpPr>
          <p:cNvPr id="13" name="Nível de Corpo Um…"/>
          <p:cNvSpPr txBox="1">
            <a:spLocks noGrp="1"/>
          </p:cNvSpPr>
          <p:nvPr>
            <p:ph type="body" sz="quarter" idx="1" hasCustomPrompt="1"/>
          </p:nvPr>
        </p:nvSpPr>
        <p:spPr>
          <a:xfrm>
            <a:off x="600671" y="3611595"/>
            <a:ext cx="10985501" cy="952501"/>
          </a:xfrm>
          <a:prstGeom prst="rect">
            <a:avLst/>
          </a:prstGeom>
        </p:spPr>
        <p:txBody>
          <a:bodyPr/>
          <a:lstStyle>
            <a:lvl1pPr marL="0" indent="0" defTabSz="412750">
              <a:lnSpc>
                <a:spcPct val="100000"/>
              </a:lnSpc>
              <a:spcBef>
                <a:spcPts val="0"/>
              </a:spcBef>
              <a:buSzTx/>
              <a:buNone/>
              <a:defRPr sz="2750" b="1"/>
            </a:lvl1pPr>
            <a:lvl2pPr marL="0" indent="228600" defTabSz="412750">
              <a:lnSpc>
                <a:spcPct val="100000"/>
              </a:lnSpc>
              <a:spcBef>
                <a:spcPts val="0"/>
              </a:spcBef>
              <a:buSzTx/>
              <a:buNone/>
              <a:defRPr sz="2750" b="1"/>
            </a:lvl2pPr>
            <a:lvl3pPr marL="0" indent="457200" defTabSz="412750">
              <a:lnSpc>
                <a:spcPct val="100000"/>
              </a:lnSpc>
              <a:spcBef>
                <a:spcPts val="0"/>
              </a:spcBef>
              <a:buSzTx/>
              <a:buNone/>
              <a:defRPr sz="2750" b="1"/>
            </a:lvl3pPr>
            <a:lvl4pPr marL="0" indent="685800" defTabSz="412750">
              <a:lnSpc>
                <a:spcPct val="100000"/>
              </a:lnSpc>
              <a:spcBef>
                <a:spcPts val="0"/>
              </a:spcBef>
              <a:buSzTx/>
              <a:buNone/>
              <a:defRPr sz="2750" b="1"/>
            </a:lvl4pPr>
            <a:lvl5pPr marL="0" indent="914400" defTabSz="412750">
              <a:lnSpc>
                <a:spcPct val="100000"/>
              </a:lnSpc>
              <a:spcBef>
                <a:spcPts val="0"/>
              </a:spcBef>
              <a:buSzTx/>
              <a:buNone/>
              <a:defRPr sz="2750" b="1"/>
            </a:lvl5pPr>
          </a:lstStyle>
          <a:p>
            <a:r>
              <a:t>Subtítulo da Apresentação</a:t>
            </a:r>
          </a:p>
          <a:p>
            <a:pPr lvl="1"/>
            <a:endParaRPr/>
          </a:p>
          <a:p>
            <a:pPr lvl="2"/>
            <a:endParaRPr/>
          </a:p>
          <a:p>
            <a:pPr lvl="3"/>
            <a:endParaRPr/>
          </a:p>
          <a:p>
            <a:pPr lvl="4"/>
            <a:endParaRPr/>
          </a:p>
        </p:txBody>
      </p:sp>
      <p:sp>
        <p:nvSpPr>
          <p:cNvPr id="14" name="Número do Slide"/>
          <p:cNvSpPr txBox="1">
            <a:spLocks noGrp="1"/>
          </p:cNvSpPr>
          <p:nvPr>
            <p:ph type="sldNum" sz="quarter" idx="2"/>
          </p:nvPr>
        </p:nvSpPr>
        <p:spPr>
          <a:prstGeom prst="rect">
            <a:avLst/>
          </a:prstGeom>
        </p:spPr>
        <p:txBody>
          <a:bodyPr/>
          <a:lstStyle/>
          <a:p>
            <a:fld id="{86CB4B4D-7CA3-9044-876B-883B54F8677D}" type="slidenum">
              <a:t>‹nº›</a:t>
            </a:fld>
            <a:endParaRPr/>
          </a:p>
        </p:txBody>
      </p:sp>
    </p:spTree>
    <p:extLst>
      <p:ext uri="{BB962C8B-B14F-4D97-AF65-F5344CB8AC3E}">
        <p14:creationId xmlns:p14="http://schemas.microsoft.com/office/powerpoint/2010/main" val="1283305226"/>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Content Placeholder 2"/>
          <p:cNvSpPr>
            <a:spLocks noGrp="1"/>
          </p:cNvSpPr>
          <p:nvPr>
            <p:ph idx="1"/>
          </p:nvPr>
        </p:nvSpPr>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FB77E122-8AF6-40DD-A728-220D0D7294CB}" type="datetimeFigureOut">
              <a:rPr lang="pt-BR" smtClean="0"/>
              <a:t>11/03/2025</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AD8F8B5E-8D65-465A-AB50-ED6D3B25B520}" type="slidenum">
              <a:rPr lang="pt-BR" smtClean="0"/>
              <a:t>‹nº›</a:t>
            </a:fld>
            <a:endParaRPr lang="pt-BR"/>
          </a:p>
        </p:txBody>
      </p:sp>
    </p:spTree>
    <p:extLst>
      <p:ext uri="{BB962C8B-B14F-4D97-AF65-F5344CB8AC3E}">
        <p14:creationId xmlns:p14="http://schemas.microsoft.com/office/powerpoint/2010/main" val="3729673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itle 1"/>
          <p:cNvSpPr>
            <a:spLocks noGrp="1"/>
          </p:cNvSpPr>
          <p:nvPr>
            <p:ph type="title"/>
          </p:nvPr>
        </p:nvSpPr>
        <p:spPr>
          <a:xfrm>
            <a:off x="831852" y="1709740"/>
            <a:ext cx="10515600" cy="2852737"/>
          </a:xfrm>
        </p:spPr>
        <p:txBody>
          <a:bodyPr anchor="b"/>
          <a:lstStyle>
            <a:lvl1pPr>
              <a:defRPr sz="3375"/>
            </a:lvl1pPr>
          </a:lstStyle>
          <a:p>
            <a:r>
              <a:rPr lang="pt-BR"/>
              <a:t>Clique para editar o título Mestre</a:t>
            </a:r>
            <a:endParaRPr lang="en-US" dirty="0"/>
          </a:p>
        </p:txBody>
      </p:sp>
      <p:sp>
        <p:nvSpPr>
          <p:cNvPr id="3" name="Text Placeholder 2"/>
          <p:cNvSpPr>
            <a:spLocks noGrp="1"/>
          </p:cNvSpPr>
          <p:nvPr>
            <p:ph type="body" idx="1"/>
          </p:nvPr>
        </p:nvSpPr>
        <p:spPr>
          <a:xfrm>
            <a:off x="831852" y="4589465"/>
            <a:ext cx="10515600" cy="1500187"/>
          </a:xfrm>
        </p:spPr>
        <p:txBody>
          <a:bodyPr/>
          <a:lstStyle>
            <a:lvl1pPr marL="0" indent="0">
              <a:buNone/>
              <a:defRPr sz="1350">
                <a:solidFill>
                  <a:schemeClr val="tx1"/>
                </a:solidFill>
              </a:defRPr>
            </a:lvl1pPr>
            <a:lvl2pPr marL="257175" indent="0">
              <a:buNone/>
              <a:defRPr sz="1125">
                <a:solidFill>
                  <a:schemeClr val="tx1">
                    <a:tint val="75000"/>
                  </a:schemeClr>
                </a:solidFill>
              </a:defRPr>
            </a:lvl2pPr>
            <a:lvl3pPr marL="514350" indent="0">
              <a:buNone/>
              <a:defRPr sz="1013">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a:r>
              <a:rPr lang="pt-BR"/>
              <a:t>Clique para editar os estilos de texto Mestres</a:t>
            </a:r>
          </a:p>
        </p:txBody>
      </p:sp>
      <p:sp>
        <p:nvSpPr>
          <p:cNvPr id="4" name="Date Placeholder 3"/>
          <p:cNvSpPr>
            <a:spLocks noGrp="1"/>
          </p:cNvSpPr>
          <p:nvPr>
            <p:ph type="dt" sz="half" idx="10"/>
          </p:nvPr>
        </p:nvSpPr>
        <p:spPr/>
        <p:txBody>
          <a:bodyPr/>
          <a:lstStyle/>
          <a:p>
            <a:fld id="{FB77E122-8AF6-40DD-A728-220D0D7294CB}" type="datetimeFigureOut">
              <a:rPr lang="pt-BR" smtClean="0"/>
              <a:t>11/03/2025</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AD8F8B5E-8D65-465A-AB50-ED6D3B25B520}" type="slidenum">
              <a:rPr lang="pt-BR" smtClean="0"/>
              <a:t>‹nº›</a:t>
            </a:fld>
            <a:endParaRPr lang="pt-BR"/>
          </a:p>
        </p:txBody>
      </p:sp>
    </p:spTree>
    <p:extLst>
      <p:ext uri="{BB962C8B-B14F-4D97-AF65-F5344CB8AC3E}">
        <p14:creationId xmlns:p14="http://schemas.microsoft.com/office/powerpoint/2010/main" val="29704578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Content Placeholder 2"/>
          <p:cNvSpPr>
            <a:spLocks noGrp="1"/>
          </p:cNvSpPr>
          <p:nvPr>
            <p:ph sz="half" idx="1"/>
          </p:nvPr>
        </p:nvSpPr>
        <p:spPr>
          <a:xfrm>
            <a:off x="838201"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Content Placeholder 3"/>
          <p:cNvSpPr>
            <a:spLocks noGrp="1"/>
          </p:cNvSpPr>
          <p:nvPr>
            <p:ph sz="half" idx="2"/>
          </p:nvPr>
        </p:nvSpPr>
        <p:spPr>
          <a:xfrm>
            <a:off x="6172201"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Date Placeholder 4"/>
          <p:cNvSpPr>
            <a:spLocks noGrp="1"/>
          </p:cNvSpPr>
          <p:nvPr>
            <p:ph type="dt" sz="half" idx="10"/>
          </p:nvPr>
        </p:nvSpPr>
        <p:spPr/>
        <p:txBody>
          <a:bodyPr/>
          <a:lstStyle/>
          <a:p>
            <a:fld id="{FB77E122-8AF6-40DD-A728-220D0D7294CB}" type="datetimeFigureOut">
              <a:rPr lang="pt-BR" smtClean="0"/>
              <a:t>11/03/2025</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AD8F8B5E-8D65-465A-AB50-ED6D3B25B520}" type="slidenum">
              <a:rPr lang="pt-BR" smtClean="0"/>
              <a:t>‹nº›</a:t>
            </a:fld>
            <a:endParaRPr lang="pt-BR"/>
          </a:p>
        </p:txBody>
      </p:sp>
    </p:spTree>
    <p:extLst>
      <p:ext uri="{BB962C8B-B14F-4D97-AF65-F5344CB8AC3E}">
        <p14:creationId xmlns:p14="http://schemas.microsoft.com/office/powerpoint/2010/main" val="9500800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itle 1"/>
          <p:cNvSpPr>
            <a:spLocks noGrp="1"/>
          </p:cNvSpPr>
          <p:nvPr>
            <p:ph type="title"/>
          </p:nvPr>
        </p:nvSpPr>
        <p:spPr>
          <a:xfrm>
            <a:off x="839789" y="365127"/>
            <a:ext cx="10515600" cy="1325563"/>
          </a:xfrm>
        </p:spPr>
        <p:txBody>
          <a:bodyPr/>
          <a:lstStyle/>
          <a:p>
            <a:r>
              <a:rPr lang="pt-BR"/>
              <a:t>Clique para editar o título Mestre</a:t>
            </a:r>
            <a:endParaRPr lang="en-US" dirty="0"/>
          </a:p>
        </p:txBody>
      </p:sp>
      <p:sp>
        <p:nvSpPr>
          <p:cNvPr id="3" name="Text Placeholder 2"/>
          <p:cNvSpPr>
            <a:spLocks noGrp="1"/>
          </p:cNvSpPr>
          <p:nvPr>
            <p:ph type="body" idx="1"/>
          </p:nvPr>
        </p:nvSpPr>
        <p:spPr>
          <a:xfrm>
            <a:off x="839789" y="1681164"/>
            <a:ext cx="5157787" cy="823912"/>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pt-BR"/>
              <a:t>Clique para editar os estilos de texto Mestres</a:t>
            </a:r>
          </a:p>
        </p:txBody>
      </p:sp>
      <p:sp>
        <p:nvSpPr>
          <p:cNvPr id="4" name="Content Placeholder 3"/>
          <p:cNvSpPr>
            <a:spLocks noGrp="1"/>
          </p:cNvSpPr>
          <p:nvPr>
            <p:ph sz="half" idx="2"/>
          </p:nvPr>
        </p:nvSpPr>
        <p:spPr>
          <a:xfrm>
            <a:off x="839789" y="2505075"/>
            <a:ext cx="5157787"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Text Placeholder 4"/>
          <p:cNvSpPr>
            <a:spLocks noGrp="1"/>
          </p:cNvSpPr>
          <p:nvPr>
            <p:ph type="body" sz="quarter" idx="3"/>
          </p:nvPr>
        </p:nvSpPr>
        <p:spPr>
          <a:xfrm>
            <a:off x="6172202" y="1681164"/>
            <a:ext cx="5183188" cy="823912"/>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pt-BR"/>
              <a:t>Clique para editar os estilos de texto Mestres</a:t>
            </a:r>
          </a:p>
        </p:txBody>
      </p:sp>
      <p:sp>
        <p:nvSpPr>
          <p:cNvPr id="6" name="Content Placeholder 5"/>
          <p:cNvSpPr>
            <a:spLocks noGrp="1"/>
          </p:cNvSpPr>
          <p:nvPr>
            <p:ph sz="quarter" idx="4"/>
          </p:nvPr>
        </p:nvSpPr>
        <p:spPr>
          <a:xfrm>
            <a:off x="6172202" y="2505075"/>
            <a:ext cx="5183188"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7" name="Date Placeholder 6"/>
          <p:cNvSpPr>
            <a:spLocks noGrp="1"/>
          </p:cNvSpPr>
          <p:nvPr>
            <p:ph type="dt" sz="half" idx="10"/>
          </p:nvPr>
        </p:nvSpPr>
        <p:spPr/>
        <p:txBody>
          <a:bodyPr/>
          <a:lstStyle/>
          <a:p>
            <a:fld id="{FB77E122-8AF6-40DD-A728-220D0D7294CB}" type="datetimeFigureOut">
              <a:rPr lang="pt-BR" smtClean="0"/>
              <a:t>11/03/2025</a:t>
            </a:fld>
            <a:endParaRPr lang="pt-BR"/>
          </a:p>
        </p:txBody>
      </p:sp>
      <p:sp>
        <p:nvSpPr>
          <p:cNvPr id="8" name="Footer Placeholder 7"/>
          <p:cNvSpPr>
            <a:spLocks noGrp="1"/>
          </p:cNvSpPr>
          <p:nvPr>
            <p:ph type="ftr" sz="quarter" idx="11"/>
          </p:nvPr>
        </p:nvSpPr>
        <p:spPr/>
        <p:txBody>
          <a:bodyPr/>
          <a:lstStyle/>
          <a:p>
            <a:endParaRPr lang="pt-BR"/>
          </a:p>
        </p:txBody>
      </p:sp>
      <p:sp>
        <p:nvSpPr>
          <p:cNvPr id="9" name="Slide Number Placeholder 8"/>
          <p:cNvSpPr>
            <a:spLocks noGrp="1"/>
          </p:cNvSpPr>
          <p:nvPr>
            <p:ph type="sldNum" sz="quarter" idx="12"/>
          </p:nvPr>
        </p:nvSpPr>
        <p:spPr/>
        <p:txBody>
          <a:bodyPr/>
          <a:lstStyle/>
          <a:p>
            <a:fld id="{AD8F8B5E-8D65-465A-AB50-ED6D3B25B520}" type="slidenum">
              <a:rPr lang="pt-BR" smtClean="0"/>
              <a:t>‹nº›</a:t>
            </a:fld>
            <a:endParaRPr lang="pt-BR"/>
          </a:p>
        </p:txBody>
      </p:sp>
    </p:spTree>
    <p:extLst>
      <p:ext uri="{BB962C8B-B14F-4D97-AF65-F5344CB8AC3E}">
        <p14:creationId xmlns:p14="http://schemas.microsoft.com/office/powerpoint/2010/main" val="23777587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Date Placeholder 2"/>
          <p:cNvSpPr>
            <a:spLocks noGrp="1"/>
          </p:cNvSpPr>
          <p:nvPr>
            <p:ph type="dt" sz="half" idx="10"/>
          </p:nvPr>
        </p:nvSpPr>
        <p:spPr/>
        <p:txBody>
          <a:bodyPr/>
          <a:lstStyle/>
          <a:p>
            <a:fld id="{FB77E122-8AF6-40DD-A728-220D0D7294CB}" type="datetimeFigureOut">
              <a:rPr lang="pt-BR" smtClean="0"/>
              <a:t>11/03/2025</a:t>
            </a:fld>
            <a:endParaRPr lang="pt-BR"/>
          </a:p>
        </p:txBody>
      </p:sp>
      <p:sp>
        <p:nvSpPr>
          <p:cNvPr id="4" name="Footer Placeholder 3"/>
          <p:cNvSpPr>
            <a:spLocks noGrp="1"/>
          </p:cNvSpPr>
          <p:nvPr>
            <p:ph type="ftr" sz="quarter" idx="11"/>
          </p:nvPr>
        </p:nvSpPr>
        <p:spPr/>
        <p:txBody>
          <a:bodyPr/>
          <a:lstStyle/>
          <a:p>
            <a:endParaRPr lang="pt-BR"/>
          </a:p>
        </p:txBody>
      </p:sp>
      <p:sp>
        <p:nvSpPr>
          <p:cNvPr id="5" name="Slide Number Placeholder 4"/>
          <p:cNvSpPr>
            <a:spLocks noGrp="1"/>
          </p:cNvSpPr>
          <p:nvPr>
            <p:ph type="sldNum" sz="quarter" idx="12"/>
          </p:nvPr>
        </p:nvSpPr>
        <p:spPr/>
        <p:txBody>
          <a:bodyPr/>
          <a:lstStyle/>
          <a:p>
            <a:fld id="{AD8F8B5E-8D65-465A-AB50-ED6D3B25B520}" type="slidenum">
              <a:rPr lang="pt-BR" smtClean="0"/>
              <a:t>‹nº›</a:t>
            </a:fld>
            <a:endParaRPr lang="pt-BR"/>
          </a:p>
        </p:txBody>
      </p:sp>
    </p:spTree>
    <p:extLst>
      <p:ext uri="{BB962C8B-B14F-4D97-AF65-F5344CB8AC3E}">
        <p14:creationId xmlns:p14="http://schemas.microsoft.com/office/powerpoint/2010/main" val="15972213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B77E122-8AF6-40DD-A728-220D0D7294CB}" type="datetimeFigureOut">
              <a:rPr lang="pt-BR" smtClean="0"/>
              <a:t>11/03/2025</a:t>
            </a:fld>
            <a:endParaRPr lang="pt-BR"/>
          </a:p>
        </p:txBody>
      </p:sp>
      <p:sp>
        <p:nvSpPr>
          <p:cNvPr id="3" name="Footer Placeholder 2"/>
          <p:cNvSpPr>
            <a:spLocks noGrp="1"/>
          </p:cNvSpPr>
          <p:nvPr>
            <p:ph type="ftr" sz="quarter" idx="11"/>
          </p:nvPr>
        </p:nvSpPr>
        <p:spPr/>
        <p:txBody>
          <a:bodyPr/>
          <a:lstStyle/>
          <a:p>
            <a:endParaRPr lang="pt-BR"/>
          </a:p>
        </p:txBody>
      </p:sp>
      <p:sp>
        <p:nvSpPr>
          <p:cNvPr id="4" name="Slide Number Placeholder 3"/>
          <p:cNvSpPr>
            <a:spLocks noGrp="1"/>
          </p:cNvSpPr>
          <p:nvPr>
            <p:ph type="sldNum" sz="quarter" idx="12"/>
          </p:nvPr>
        </p:nvSpPr>
        <p:spPr/>
        <p:txBody>
          <a:bodyPr/>
          <a:lstStyle/>
          <a:p>
            <a:fld id="{AD8F8B5E-8D65-465A-AB50-ED6D3B25B520}" type="slidenum">
              <a:rPr lang="pt-BR" smtClean="0"/>
              <a:t>‹nº›</a:t>
            </a:fld>
            <a:endParaRPr lang="pt-BR"/>
          </a:p>
        </p:txBody>
      </p:sp>
    </p:spTree>
    <p:extLst>
      <p:ext uri="{BB962C8B-B14F-4D97-AF65-F5344CB8AC3E}">
        <p14:creationId xmlns:p14="http://schemas.microsoft.com/office/powerpoint/2010/main" val="39104673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8" cy="1600200"/>
          </a:xfrm>
        </p:spPr>
        <p:txBody>
          <a:bodyPr anchor="b"/>
          <a:lstStyle>
            <a:lvl1pPr>
              <a:defRPr sz="1800"/>
            </a:lvl1pPr>
          </a:lstStyle>
          <a:p>
            <a:r>
              <a:rPr lang="pt-BR"/>
              <a:t>Clique para editar o título Mestre</a:t>
            </a:r>
            <a:endParaRPr lang="en-US" dirty="0"/>
          </a:p>
        </p:txBody>
      </p:sp>
      <p:sp>
        <p:nvSpPr>
          <p:cNvPr id="3" name="Content Placeholder 2"/>
          <p:cNvSpPr>
            <a:spLocks noGrp="1"/>
          </p:cNvSpPr>
          <p:nvPr>
            <p:ph idx="1"/>
          </p:nvPr>
        </p:nvSpPr>
        <p:spPr>
          <a:xfrm>
            <a:off x="5183188" y="987427"/>
            <a:ext cx="6172201" cy="4873625"/>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Text Placeholder 3"/>
          <p:cNvSpPr>
            <a:spLocks noGrp="1"/>
          </p:cNvSpPr>
          <p:nvPr>
            <p:ph type="body" sz="half" idx="2"/>
          </p:nvPr>
        </p:nvSpPr>
        <p:spPr>
          <a:xfrm>
            <a:off x="839789" y="2057400"/>
            <a:ext cx="3932238" cy="3811588"/>
          </a:xfrm>
        </p:spPr>
        <p:txBody>
          <a:bodyPr/>
          <a:lstStyle>
            <a:lvl1pPr marL="0" indent="0">
              <a:buNone/>
              <a:defRPr sz="90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pt-BR"/>
              <a:t>Clique para editar os estilos de texto Mestres</a:t>
            </a:r>
          </a:p>
        </p:txBody>
      </p:sp>
      <p:sp>
        <p:nvSpPr>
          <p:cNvPr id="5" name="Date Placeholder 4"/>
          <p:cNvSpPr>
            <a:spLocks noGrp="1"/>
          </p:cNvSpPr>
          <p:nvPr>
            <p:ph type="dt" sz="half" idx="10"/>
          </p:nvPr>
        </p:nvSpPr>
        <p:spPr/>
        <p:txBody>
          <a:bodyPr/>
          <a:lstStyle/>
          <a:p>
            <a:fld id="{FB77E122-8AF6-40DD-A728-220D0D7294CB}" type="datetimeFigureOut">
              <a:rPr lang="pt-BR" smtClean="0"/>
              <a:t>11/03/2025</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AD8F8B5E-8D65-465A-AB50-ED6D3B25B520}" type="slidenum">
              <a:rPr lang="pt-BR" smtClean="0"/>
              <a:t>‹nº›</a:t>
            </a:fld>
            <a:endParaRPr lang="pt-BR"/>
          </a:p>
        </p:txBody>
      </p:sp>
    </p:spTree>
    <p:extLst>
      <p:ext uri="{BB962C8B-B14F-4D97-AF65-F5344CB8AC3E}">
        <p14:creationId xmlns:p14="http://schemas.microsoft.com/office/powerpoint/2010/main" val="20929145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8" cy="1600200"/>
          </a:xfrm>
        </p:spPr>
        <p:txBody>
          <a:bodyPr anchor="b"/>
          <a:lstStyle>
            <a:lvl1pPr>
              <a:defRPr sz="1800"/>
            </a:lvl1pPr>
          </a:lstStyle>
          <a:p>
            <a:r>
              <a:rPr lang="pt-BR"/>
              <a:t>Clique para editar o título Mestre</a:t>
            </a:r>
            <a:endParaRPr lang="en-US" dirty="0"/>
          </a:p>
        </p:txBody>
      </p:sp>
      <p:sp>
        <p:nvSpPr>
          <p:cNvPr id="3" name="Picture Placeholder 2"/>
          <p:cNvSpPr>
            <a:spLocks noGrp="1" noChangeAspect="1"/>
          </p:cNvSpPr>
          <p:nvPr>
            <p:ph type="pic" idx="1"/>
          </p:nvPr>
        </p:nvSpPr>
        <p:spPr>
          <a:xfrm>
            <a:off x="5183188" y="987427"/>
            <a:ext cx="6172201" cy="4873625"/>
          </a:xfrm>
        </p:spPr>
        <p:txBody>
          <a:bodyPr anchor="t"/>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r>
              <a:rPr lang="pt-BR"/>
              <a:t>Clique no ícone para adicionar uma imagem</a:t>
            </a:r>
            <a:endParaRPr lang="en-US" dirty="0"/>
          </a:p>
        </p:txBody>
      </p:sp>
      <p:sp>
        <p:nvSpPr>
          <p:cNvPr id="4" name="Text Placeholder 3"/>
          <p:cNvSpPr>
            <a:spLocks noGrp="1"/>
          </p:cNvSpPr>
          <p:nvPr>
            <p:ph type="body" sz="half" idx="2"/>
          </p:nvPr>
        </p:nvSpPr>
        <p:spPr>
          <a:xfrm>
            <a:off x="839789" y="2057400"/>
            <a:ext cx="3932238" cy="3811588"/>
          </a:xfrm>
        </p:spPr>
        <p:txBody>
          <a:bodyPr/>
          <a:lstStyle>
            <a:lvl1pPr marL="0" indent="0">
              <a:buNone/>
              <a:defRPr sz="90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pt-BR"/>
              <a:t>Clique para editar os estilos de texto Mestres</a:t>
            </a:r>
          </a:p>
        </p:txBody>
      </p:sp>
      <p:sp>
        <p:nvSpPr>
          <p:cNvPr id="5" name="Date Placeholder 4"/>
          <p:cNvSpPr>
            <a:spLocks noGrp="1"/>
          </p:cNvSpPr>
          <p:nvPr>
            <p:ph type="dt" sz="half" idx="10"/>
          </p:nvPr>
        </p:nvSpPr>
        <p:spPr/>
        <p:txBody>
          <a:bodyPr/>
          <a:lstStyle/>
          <a:p>
            <a:fld id="{FB77E122-8AF6-40DD-A728-220D0D7294CB}" type="datetimeFigureOut">
              <a:rPr lang="pt-BR" smtClean="0"/>
              <a:t>11/03/2025</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AD8F8B5E-8D65-465A-AB50-ED6D3B25B520}" type="slidenum">
              <a:rPr lang="pt-BR" smtClean="0"/>
              <a:t>‹nº›</a:t>
            </a:fld>
            <a:endParaRPr lang="pt-BR"/>
          </a:p>
        </p:txBody>
      </p:sp>
    </p:spTree>
    <p:extLst>
      <p:ext uri="{BB962C8B-B14F-4D97-AF65-F5344CB8AC3E}">
        <p14:creationId xmlns:p14="http://schemas.microsoft.com/office/powerpoint/2010/main" val="25182457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2" y="365127"/>
            <a:ext cx="10515600" cy="1325563"/>
          </a:xfrm>
          <a:prstGeom prst="rect">
            <a:avLst/>
          </a:prstGeom>
        </p:spPr>
        <p:txBody>
          <a:bodyPr vert="horz" lIns="91440" tIns="45720" rIns="91440" bIns="45720" rtlCol="0" anchor="ctr">
            <a:normAutofit/>
          </a:bodyPr>
          <a:lstStyle/>
          <a:p>
            <a:r>
              <a:rPr lang="pt-BR" dirty="0"/>
              <a:t>Clique para editar o título mestre</a:t>
            </a:r>
            <a:endParaRPr lang="en-US" dirty="0"/>
          </a:p>
        </p:txBody>
      </p:sp>
      <p:sp>
        <p:nvSpPr>
          <p:cNvPr id="3" name="Text Placeholder 2"/>
          <p:cNvSpPr>
            <a:spLocks noGrp="1"/>
          </p:cNvSpPr>
          <p:nvPr>
            <p:ph type="body" idx="1"/>
          </p:nvPr>
        </p:nvSpPr>
        <p:spPr>
          <a:xfrm>
            <a:off x="838202" y="1825625"/>
            <a:ext cx="10515600" cy="4351338"/>
          </a:xfrm>
          <a:prstGeom prst="rect">
            <a:avLst/>
          </a:prstGeom>
        </p:spPr>
        <p:txBody>
          <a:bodyPr vert="horz" lIns="91440" tIns="45720" rIns="91440" bIns="45720" rtlCol="0">
            <a:normAutofit/>
          </a:bodyPr>
          <a:lstStyle/>
          <a:p>
            <a:pPr lvl="0"/>
            <a:r>
              <a:rPr lang="pt-BR" dirty="0"/>
              <a:t>Clique para editar o texto mestre</a:t>
            </a:r>
          </a:p>
          <a:p>
            <a:pPr lvl="1"/>
            <a:r>
              <a:rPr lang="pt-BR" dirty="0"/>
              <a:t>Segundo nível</a:t>
            </a:r>
          </a:p>
          <a:p>
            <a:pPr lvl="2"/>
            <a:r>
              <a:rPr lang="pt-BR" dirty="0"/>
              <a:t>Terceiro nível</a:t>
            </a:r>
          </a:p>
          <a:p>
            <a:pPr lvl="3"/>
            <a:r>
              <a:rPr lang="pt-BR" dirty="0"/>
              <a:t>Quarto nível</a:t>
            </a:r>
          </a:p>
          <a:p>
            <a:pPr lvl="4"/>
            <a:r>
              <a:rPr lang="pt-BR" dirty="0"/>
              <a:t>Quinto nível</a:t>
            </a:r>
            <a:endParaRPr lang="en-US" dirty="0"/>
          </a:p>
        </p:txBody>
      </p:sp>
      <p:sp>
        <p:nvSpPr>
          <p:cNvPr id="4" name="Date Placeholder 3"/>
          <p:cNvSpPr>
            <a:spLocks noGrp="1"/>
          </p:cNvSpPr>
          <p:nvPr>
            <p:ph type="dt" sz="half" idx="2"/>
          </p:nvPr>
        </p:nvSpPr>
        <p:spPr>
          <a:xfrm>
            <a:off x="838201" y="6356352"/>
            <a:ext cx="2743200" cy="365125"/>
          </a:xfrm>
          <a:prstGeom prst="rect">
            <a:avLst/>
          </a:prstGeom>
        </p:spPr>
        <p:txBody>
          <a:bodyPr vert="horz" lIns="91440" tIns="45720" rIns="91440" bIns="45720" rtlCol="0" anchor="ctr"/>
          <a:lstStyle>
            <a:lvl1pPr algn="l">
              <a:defRPr sz="675">
                <a:solidFill>
                  <a:schemeClr val="tx1">
                    <a:tint val="75000"/>
                  </a:schemeClr>
                </a:solidFill>
              </a:defRPr>
            </a:lvl1pPr>
          </a:lstStyle>
          <a:p>
            <a:fld id="{FB77E122-8AF6-40DD-A728-220D0D7294CB}" type="datetimeFigureOut">
              <a:rPr lang="pt-BR" smtClean="0"/>
              <a:t>11/03/2025</a:t>
            </a:fld>
            <a:endParaRPr lang="pt-BR"/>
          </a:p>
        </p:txBody>
      </p:sp>
      <p:sp>
        <p:nvSpPr>
          <p:cNvPr id="5" name="Footer Placeholder 4"/>
          <p:cNvSpPr>
            <a:spLocks noGrp="1"/>
          </p:cNvSpPr>
          <p:nvPr>
            <p:ph type="ftr" sz="quarter" idx="3"/>
          </p:nvPr>
        </p:nvSpPr>
        <p:spPr>
          <a:xfrm>
            <a:off x="4038602" y="6356352"/>
            <a:ext cx="4114800" cy="365125"/>
          </a:xfrm>
          <a:prstGeom prst="rect">
            <a:avLst/>
          </a:prstGeom>
        </p:spPr>
        <p:txBody>
          <a:bodyPr vert="horz" lIns="91440" tIns="45720" rIns="91440" bIns="45720" rtlCol="0" anchor="ctr"/>
          <a:lstStyle>
            <a:lvl1pPr algn="ctr">
              <a:defRPr sz="675">
                <a:solidFill>
                  <a:schemeClr val="tx1">
                    <a:tint val="75000"/>
                  </a:schemeClr>
                </a:solidFill>
              </a:defRPr>
            </a:lvl1pPr>
          </a:lstStyle>
          <a:p>
            <a:endParaRPr lang="pt-BR"/>
          </a:p>
        </p:txBody>
      </p:sp>
      <p:sp>
        <p:nvSpPr>
          <p:cNvPr id="6" name="Slide Number Placeholder 5"/>
          <p:cNvSpPr>
            <a:spLocks noGrp="1"/>
          </p:cNvSpPr>
          <p:nvPr>
            <p:ph type="sldNum" sz="quarter" idx="4"/>
          </p:nvPr>
        </p:nvSpPr>
        <p:spPr>
          <a:xfrm>
            <a:off x="8610601" y="6356352"/>
            <a:ext cx="2743200" cy="365125"/>
          </a:xfrm>
          <a:prstGeom prst="rect">
            <a:avLst/>
          </a:prstGeom>
        </p:spPr>
        <p:txBody>
          <a:bodyPr vert="horz" lIns="91440" tIns="45720" rIns="91440" bIns="45720" rtlCol="0" anchor="ctr"/>
          <a:lstStyle>
            <a:lvl1pPr algn="r">
              <a:defRPr sz="675">
                <a:solidFill>
                  <a:schemeClr val="tx1">
                    <a:tint val="75000"/>
                  </a:schemeClr>
                </a:solidFill>
              </a:defRPr>
            </a:lvl1pPr>
          </a:lstStyle>
          <a:p>
            <a:fld id="{AD8F8B5E-8D65-465A-AB50-ED6D3B25B520}" type="slidenum">
              <a:rPr lang="pt-BR" smtClean="0"/>
              <a:t>‹nº›</a:t>
            </a:fld>
            <a:endParaRPr lang="pt-BR"/>
          </a:p>
        </p:txBody>
      </p:sp>
      <p:sp>
        <p:nvSpPr>
          <p:cNvPr id="8" name="CaixaDeTexto 7">
            <a:extLst>
              <a:ext uri="{FF2B5EF4-FFF2-40B4-BE49-F238E27FC236}">
                <a16:creationId xmlns:a16="http://schemas.microsoft.com/office/drawing/2014/main" id="{62E2E8BD-4ACA-6B92-5314-6C189D6C871B}"/>
              </a:ext>
            </a:extLst>
          </p:cNvPr>
          <p:cNvSpPr txBox="1"/>
          <p:nvPr>
            <p:extLst>
              <p:ext uri="{1162E1C5-73C7-4A58-AE30-91384D911F3F}">
                <p184:classification xmlns:p184="http://schemas.microsoft.com/office/powerpoint/2018/4/main" val="ftr"/>
              </p:ext>
            </p:extLst>
          </p:nvPr>
        </p:nvSpPr>
        <p:spPr>
          <a:xfrm>
            <a:off x="1751775" y="6657340"/>
            <a:ext cx="8739187" cy="137160"/>
          </a:xfrm>
          <a:prstGeom prst="rect">
            <a:avLst/>
          </a:prstGeom>
        </p:spPr>
        <p:txBody>
          <a:bodyPr horzOverflow="overflow" lIns="0" tIns="0" rIns="0" bIns="0">
            <a:spAutoFit/>
          </a:bodyPr>
          <a:lstStyle/>
          <a:p>
            <a:pPr algn="l"/>
            <a:r>
              <a:rPr lang="pt-BR" sz="900">
                <a:solidFill>
                  <a:srgbClr val="000000"/>
                </a:solidFill>
                <a:latin typeface="Calibri" panose="020F0502020204030204" pitchFamily="34" charset="0"/>
                <a:ea typeface="Calibri" panose="020F0502020204030204" pitchFamily="34" charset="0"/>
                <a:cs typeface="Calibri" panose="020F0502020204030204" pitchFamily="34" charset="0"/>
              </a:rPr>
              <a:t>Classificação da informação: Pública. Este documento é de propriedade intelectual do Sistema Ailos. É proibida a publicação ou reprodução deste documento sem a sua autorização prévia. </a:t>
            </a:r>
          </a:p>
        </p:txBody>
      </p:sp>
    </p:spTree>
    <p:extLst>
      <p:ext uri="{BB962C8B-B14F-4D97-AF65-F5344CB8AC3E}">
        <p14:creationId xmlns:p14="http://schemas.microsoft.com/office/powerpoint/2010/main" val="29465256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514350" rtl="0" eaLnBrk="1" latinLnBrk="0" hangingPunct="1">
        <a:lnSpc>
          <a:spcPct val="90000"/>
        </a:lnSpc>
        <a:spcBef>
          <a:spcPct val="0"/>
        </a:spcBef>
        <a:buNone/>
        <a:defRPr sz="2475" kern="1200">
          <a:solidFill>
            <a:schemeClr val="tx1"/>
          </a:solidFill>
          <a:latin typeface="+mj-lt"/>
          <a:ea typeface="+mj-ea"/>
          <a:cs typeface="+mj-cs"/>
        </a:defRPr>
      </a:lvl1pPr>
    </p:titleStyle>
    <p:bodyStyle>
      <a:lvl1pPr marL="128588" indent="-128588" algn="l" defTabSz="514350" rtl="0" eaLnBrk="1" latinLnBrk="0" hangingPunct="1">
        <a:lnSpc>
          <a:spcPct val="90000"/>
        </a:lnSpc>
        <a:spcBef>
          <a:spcPts val="563"/>
        </a:spcBef>
        <a:buFont typeface="Arial" panose="020B0604020202020204" pitchFamily="34" charset="0"/>
        <a:buChar char="•"/>
        <a:defRPr sz="1575" kern="1200">
          <a:solidFill>
            <a:schemeClr val="tx1"/>
          </a:solidFill>
          <a:latin typeface="+mn-lt"/>
          <a:ea typeface="+mn-ea"/>
          <a:cs typeface="+mn-cs"/>
        </a:defRPr>
      </a:lvl1pPr>
      <a:lvl2pPr marL="385763" indent="-128588" algn="l" defTabSz="514350" rtl="0" eaLnBrk="1" latinLnBrk="0" hangingPunct="1">
        <a:lnSpc>
          <a:spcPct val="90000"/>
        </a:lnSpc>
        <a:spcBef>
          <a:spcPts val="281"/>
        </a:spcBef>
        <a:buFont typeface="Arial" panose="020B0604020202020204" pitchFamily="34" charset="0"/>
        <a:buChar char="•"/>
        <a:defRPr sz="1350" kern="1200">
          <a:solidFill>
            <a:schemeClr val="tx1"/>
          </a:solidFill>
          <a:latin typeface="+mn-lt"/>
          <a:ea typeface="+mn-ea"/>
          <a:cs typeface="+mn-cs"/>
        </a:defRPr>
      </a:lvl2pPr>
      <a:lvl3pPr marL="642938" indent="-128588" algn="l" defTabSz="514350" rtl="0" eaLnBrk="1" latinLnBrk="0" hangingPunct="1">
        <a:lnSpc>
          <a:spcPct val="90000"/>
        </a:lnSpc>
        <a:spcBef>
          <a:spcPts val="281"/>
        </a:spcBef>
        <a:buFont typeface="Arial" panose="020B0604020202020204" pitchFamily="34" charset="0"/>
        <a:buChar char="•"/>
        <a:defRPr sz="1125" kern="1200">
          <a:solidFill>
            <a:schemeClr val="tx1"/>
          </a:solidFill>
          <a:latin typeface="+mn-lt"/>
          <a:ea typeface="+mn-ea"/>
          <a:cs typeface="+mn-cs"/>
        </a:defRPr>
      </a:lvl3pPr>
      <a:lvl4pPr marL="9001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4pPr>
      <a:lvl5pPr marL="11572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bureau.coop.br/index.php/public-panel/"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s://bureau.coop.br/index.php/public-panel/" TargetMode="External"/><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hyperlink" Target="https://valorinveste.globo.com/produtos/credito/noticia/2025/02/13/cheque-especial-para-mei-qual-e-o-teto-de-juros.ghtml" TargetMode="External"/><Relationship Id="rId3" Type="http://schemas.openxmlformats.org/officeDocument/2006/relationships/hyperlink" Target="https://www.bcb.gov.br/detalhenoticia/20548/noticia" TargetMode="External"/><Relationship Id="rId7" Type="http://schemas.openxmlformats.org/officeDocument/2006/relationships/hyperlink" Target="https://valorinveste.globo.com/mercados/brasil-e-politica/noticia/2025/02/21/lula-acena-com-maior-politica-de-credito-ja-feita.ghtml" TargetMode="External"/><Relationship Id="rId12" Type="http://schemas.openxmlformats.org/officeDocument/2006/relationships/hyperlink" Target="https://valorinveste.globo.com/produtos/imoveis/noticia/2025/01/29/associacao-preve-reducao-de-10percent-no-financiamento-imobiliario-em-2025.ghtml" TargetMode="External"/><Relationship Id="rId2" Type="http://schemas.openxmlformats.org/officeDocument/2006/relationships/hyperlink" Target="https://valor.globo.com/financas/noticia/2025/01/03/novo-padrao-contabil-muda-estrategia-de-negocios-dos-bancos.ghtml?li_source=LI&amp;li_medium=news-page-widget" TargetMode="External"/><Relationship Id="rId1" Type="http://schemas.openxmlformats.org/officeDocument/2006/relationships/slideLayout" Target="../slideLayouts/slideLayout2.xml"/><Relationship Id="rId6" Type="http://schemas.openxmlformats.org/officeDocument/2006/relationships/hyperlink" Target="https://mundocoop.com.br/artigo/como-as-sobras-das-cooperativas-fortalecem-o-cooperado-e-a-comunidade-marcelo-vieira-martins-e-ceo-da-unicred-uniao/" TargetMode="External"/><Relationship Id="rId11" Type="http://schemas.openxmlformats.org/officeDocument/2006/relationships/hyperlink" Target="https://valorinveste.globo.com/produtos/credito/noticia/2025/02/05/governo-aumenta-numero-de-parcelas-do-emprestimo-consignado-para-aposentados.ghtml" TargetMode="External"/><Relationship Id="rId5" Type="http://schemas.openxmlformats.org/officeDocument/2006/relationships/hyperlink" Target="https://mundocoop.com.br/economia-negocios/sistema-cooperativo-divulga-estudo-inedito-sobre-o-perfil-do-investidor/" TargetMode="External"/><Relationship Id="rId10" Type="http://schemas.openxmlformats.org/officeDocument/2006/relationships/hyperlink" Target="https://valorinveste.globo.com/produtos/servicos-financeiros/noticia/2025/02/12/pagamentos-com-cartoes-movimentam-mais-de-r-41-trilhoes-pagamento-por-aproximacao-cresce-50percent.ghtml" TargetMode="External"/><Relationship Id="rId4" Type="http://schemas.openxmlformats.org/officeDocument/2006/relationships/hyperlink" Target="https://mundocoop.com.br/economia-negocios/cooperativa-de-credito-apresenta-solucoes-de-investimento-frente-as-projecoes-economicas-para-2025/" TargetMode="External"/><Relationship Id="rId9" Type="http://schemas.openxmlformats.org/officeDocument/2006/relationships/hyperlink" Target="https://valorinveste.globo.com/produtos/credito/noticia/2025/02/12/emprestimo-pessoal-taxas-de-juros-cobradas-pelos-grandes-bancos-estao-mais-altas.ghtml" TargetMode="External"/></Relationships>
</file>

<file path=ppt/slides/_rels/slide3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12.svg"/></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Imagem 21" descr="Diagrama&#10;&#10;Descrição gerada automaticamente">
            <a:extLst>
              <a:ext uri="{FF2B5EF4-FFF2-40B4-BE49-F238E27FC236}">
                <a16:creationId xmlns:a16="http://schemas.microsoft.com/office/drawing/2014/main" id="{8DA8F382-98A4-B1AC-FDAA-DCBC928A58AE}"/>
              </a:ext>
            </a:extLst>
          </p:cNvPr>
          <p:cNvPicPr>
            <a:picLocks noChangeAspect="1"/>
          </p:cNvPicPr>
          <p:nvPr/>
        </p:nvPicPr>
        <p:blipFill rotWithShape="1">
          <a:blip r:embed="rId3">
            <a:extLst>
              <a:ext uri="{28A0092B-C50C-407E-A947-70E740481C1C}">
                <a14:useLocalDpi xmlns:a14="http://schemas.microsoft.com/office/drawing/2010/main" val="0"/>
              </a:ext>
            </a:extLst>
          </a:blip>
          <a:srcRect t="3309"/>
          <a:stretch/>
        </p:blipFill>
        <p:spPr>
          <a:xfrm>
            <a:off x="0" y="-18870"/>
            <a:ext cx="12192000" cy="6876870"/>
          </a:xfrm>
          <a:prstGeom prst="rect">
            <a:avLst/>
          </a:prstGeom>
        </p:spPr>
      </p:pic>
      <p:sp>
        <p:nvSpPr>
          <p:cNvPr id="2" name="CaixaDeTexto 1">
            <a:extLst>
              <a:ext uri="{FF2B5EF4-FFF2-40B4-BE49-F238E27FC236}">
                <a16:creationId xmlns:a16="http://schemas.microsoft.com/office/drawing/2014/main" id="{B0C91676-AEBA-D170-07A9-AC60145435A2}"/>
              </a:ext>
            </a:extLst>
          </p:cNvPr>
          <p:cNvSpPr txBox="1"/>
          <p:nvPr/>
        </p:nvSpPr>
        <p:spPr>
          <a:xfrm>
            <a:off x="637753" y="3246673"/>
            <a:ext cx="4682307" cy="584775"/>
          </a:xfrm>
          <a:prstGeom prst="rect">
            <a:avLst/>
          </a:prstGeom>
          <a:noFill/>
        </p:spPr>
        <p:txBody>
          <a:bodyPr wrap="none" rtlCol="0">
            <a:spAutoFit/>
          </a:bodyPr>
          <a:lstStyle/>
          <a:p>
            <a:r>
              <a:rPr lang="pt-BR" sz="3200" dirty="0">
                <a:ea typeface="Open Sans Light" panose="020B0306030504020204" pitchFamily="34" charset="0"/>
                <a:cs typeface="Open Sans Light" panose="020B0306030504020204" pitchFamily="34" charset="0"/>
              </a:rPr>
              <a:t>Projeções para 2025/26</a:t>
            </a:r>
          </a:p>
        </p:txBody>
      </p:sp>
      <p:sp>
        <p:nvSpPr>
          <p:cNvPr id="9" name="Retângulo 8">
            <a:extLst>
              <a:ext uri="{FF2B5EF4-FFF2-40B4-BE49-F238E27FC236}">
                <a16:creationId xmlns:a16="http://schemas.microsoft.com/office/drawing/2014/main" id="{26391692-408F-6047-30ED-A5B9586E96B0}"/>
              </a:ext>
            </a:extLst>
          </p:cNvPr>
          <p:cNvSpPr/>
          <p:nvPr/>
        </p:nvSpPr>
        <p:spPr>
          <a:xfrm>
            <a:off x="-5911" y="2894774"/>
            <a:ext cx="9467695" cy="1913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Título 7">
            <a:extLst>
              <a:ext uri="{FF2B5EF4-FFF2-40B4-BE49-F238E27FC236}">
                <a16:creationId xmlns:a16="http://schemas.microsoft.com/office/drawing/2014/main" id="{034CB436-AD95-5D6D-3ACF-EB7E42A4C662}"/>
              </a:ext>
            </a:extLst>
          </p:cNvPr>
          <p:cNvSpPr>
            <a:spLocks noGrp="1"/>
          </p:cNvSpPr>
          <p:nvPr>
            <p:ph type="title"/>
          </p:nvPr>
        </p:nvSpPr>
        <p:spPr>
          <a:xfrm>
            <a:off x="275140" y="1221128"/>
            <a:ext cx="11554247" cy="1705159"/>
          </a:xfrm>
        </p:spPr>
        <p:txBody>
          <a:bodyPr anchor="t">
            <a:noAutofit/>
          </a:bodyPr>
          <a:lstStyle/>
          <a:p>
            <a:r>
              <a:rPr lang="pt-BR" sz="6600" dirty="0">
                <a:latin typeface="Exo 2 Extra Bold" panose="00000900000000000000" pitchFamily="50" charset="0"/>
              </a:rPr>
              <a:t>CENARIO MACROECONOMICO</a:t>
            </a:r>
            <a:br>
              <a:rPr lang="pt-BR" sz="6600" dirty="0">
                <a:latin typeface="Exo 2 Extra Bold" panose="00000900000000000000" pitchFamily="50" charset="0"/>
              </a:rPr>
            </a:br>
            <a:r>
              <a:rPr lang="pt-BR" sz="5400" dirty="0">
                <a:solidFill>
                  <a:srgbClr val="FFC000"/>
                </a:solidFill>
                <a:latin typeface="Exo 2 Extra Bold" panose="00000900000000000000" pitchFamily="50" charset="0"/>
              </a:rPr>
              <a:t>FEVEREIRO 2025</a:t>
            </a:r>
            <a:endParaRPr lang="pt-BR" sz="6600" dirty="0">
              <a:solidFill>
                <a:srgbClr val="FFC000"/>
              </a:solidFill>
              <a:latin typeface="Exo 2 Extra Bold" panose="00000900000000000000" pitchFamily="50" charset="0"/>
            </a:endParaRPr>
          </a:p>
        </p:txBody>
      </p:sp>
      <p:sp>
        <p:nvSpPr>
          <p:cNvPr id="12" name="Retângulo 11">
            <a:extLst>
              <a:ext uri="{FF2B5EF4-FFF2-40B4-BE49-F238E27FC236}">
                <a16:creationId xmlns:a16="http://schemas.microsoft.com/office/drawing/2014/main" id="{BF1A20C2-1B71-7A75-6D7F-74821E6E1E65}"/>
              </a:ext>
            </a:extLst>
          </p:cNvPr>
          <p:cNvSpPr/>
          <p:nvPr/>
        </p:nvSpPr>
        <p:spPr>
          <a:xfrm>
            <a:off x="0" y="0"/>
            <a:ext cx="12192000" cy="19132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pSp>
        <p:nvGrpSpPr>
          <p:cNvPr id="13" name="Agrupar 12">
            <a:extLst>
              <a:ext uri="{FF2B5EF4-FFF2-40B4-BE49-F238E27FC236}">
                <a16:creationId xmlns:a16="http://schemas.microsoft.com/office/drawing/2014/main" id="{A6ABC31F-E0F8-744A-3AEC-9A28BEF113E5}"/>
              </a:ext>
            </a:extLst>
          </p:cNvPr>
          <p:cNvGrpSpPr/>
          <p:nvPr/>
        </p:nvGrpSpPr>
        <p:grpSpPr>
          <a:xfrm>
            <a:off x="-242203" y="0"/>
            <a:ext cx="160867" cy="1544673"/>
            <a:chOff x="6015566" y="2656663"/>
            <a:chExt cx="160867" cy="1544673"/>
          </a:xfrm>
        </p:grpSpPr>
        <p:sp>
          <p:nvSpPr>
            <p:cNvPr id="14" name="Retângulo 13">
              <a:extLst>
                <a:ext uri="{FF2B5EF4-FFF2-40B4-BE49-F238E27FC236}">
                  <a16:creationId xmlns:a16="http://schemas.microsoft.com/office/drawing/2014/main" id="{52BC9E22-715D-8173-F3F8-48A00A74380A}"/>
                </a:ext>
              </a:extLst>
            </p:cNvPr>
            <p:cNvSpPr/>
            <p:nvPr/>
          </p:nvSpPr>
          <p:spPr>
            <a:xfrm>
              <a:off x="6015566" y="2656663"/>
              <a:ext cx="160867" cy="1608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15" name="Retângulo 14">
              <a:extLst>
                <a:ext uri="{FF2B5EF4-FFF2-40B4-BE49-F238E27FC236}">
                  <a16:creationId xmlns:a16="http://schemas.microsoft.com/office/drawing/2014/main" id="{09D0E6AA-B731-F1EA-11D3-CE5C57F34190}"/>
                </a:ext>
              </a:extLst>
            </p:cNvPr>
            <p:cNvSpPr/>
            <p:nvPr/>
          </p:nvSpPr>
          <p:spPr>
            <a:xfrm>
              <a:off x="6015566" y="2890390"/>
              <a:ext cx="160867" cy="1608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16" name="Retângulo 15">
              <a:extLst>
                <a:ext uri="{FF2B5EF4-FFF2-40B4-BE49-F238E27FC236}">
                  <a16:creationId xmlns:a16="http://schemas.microsoft.com/office/drawing/2014/main" id="{0CB6FCBB-9885-CAF1-7CAD-F8EA86FB137D}"/>
                </a:ext>
              </a:extLst>
            </p:cNvPr>
            <p:cNvSpPr/>
            <p:nvPr/>
          </p:nvSpPr>
          <p:spPr>
            <a:xfrm>
              <a:off x="6015566" y="3124117"/>
              <a:ext cx="160867" cy="1608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17" name="Retângulo 16">
              <a:extLst>
                <a:ext uri="{FF2B5EF4-FFF2-40B4-BE49-F238E27FC236}">
                  <a16:creationId xmlns:a16="http://schemas.microsoft.com/office/drawing/2014/main" id="{EE8C0688-C3BD-E522-3C16-6976D4223EDA}"/>
                </a:ext>
              </a:extLst>
            </p:cNvPr>
            <p:cNvSpPr/>
            <p:nvPr/>
          </p:nvSpPr>
          <p:spPr>
            <a:xfrm>
              <a:off x="6015566" y="3353205"/>
              <a:ext cx="160867" cy="1608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18" name="Retângulo 17">
              <a:extLst>
                <a:ext uri="{FF2B5EF4-FFF2-40B4-BE49-F238E27FC236}">
                  <a16:creationId xmlns:a16="http://schemas.microsoft.com/office/drawing/2014/main" id="{64EFDDA2-3708-04DD-F5F3-85D520318F8E}"/>
                </a:ext>
              </a:extLst>
            </p:cNvPr>
            <p:cNvSpPr/>
            <p:nvPr/>
          </p:nvSpPr>
          <p:spPr>
            <a:xfrm>
              <a:off x="6015566" y="3582293"/>
              <a:ext cx="160867" cy="1608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19" name="Retângulo 18">
              <a:extLst>
                <a:ext uri="{FF2B5EF4-FFF2-40B4-BE49-F238E27FC236}">
                  <a16:creationId xmlns:a16="http://schemas.microsoft.com/office/drawing/2014/main" id="{AC8B8D87-9785-BA41-B28F-54A295BD954C}"/>
                </a:ext>
              </a:extLst>
            </p:cNvPr>
            <p:cNvSpPr/>
            <p:nvPr/>
          </p:nvSpPr>
          <p:spPr>
            <a:xfrm>
              <a:off x="6015566" y="3811381"/>
              <a:ext cx="160867" cy="1608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20" name="Retângulo 19">
              <a:extLst>
                <a:ext uri="{FF2B5EF4-FFF2-40B4-BE49-F238E27FC236}">
                  <a16:creationId xmlns:a16="http://schemas.microsoft.com/office/drawing/2014/main" id="{FF31227A-5E82-BD3C-C533-00C5FC7CD767}"/>
                </a:ext>
              </a:extLst>
            </p:cNvPr>
            <p:cNvSpPr/>
            <p:nvPr/>
          </p:nvSpPr>
          <p:spPr>
            <a:xfrm>
              <a:off x="6015566" y="4040469"/>
              <a:ext cx="160867" cy="1608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97D8BA-04BC-EA84-F0A5-A75170EE7650}"/>
            </a:ext>
          </a:extLst>
        </p:cNvPr>
        <p:cNvGrpSpPr/>
        <p:nvPr/>
      </p:nvGrpSpPr>
      <p:grpSpPr>
        <a:xfrm>
          <a:off x="0" y="0"/>
          <a:ext cx="0" cy="0"/>
          <a:chOff x="0" y="0"/>
          <a:chExt cx="0" cy="0"/>
        </a:xfrm>
      </p:grpSpPr>
      <p:grpSp>
        <p:nvGrpSpPr>
          <p:cNvPr id="40" name="Agrupar 39">
            <a:extLst>
              <a:ext uri="{FF2B5EF4-FFF2-40B4-BE49-F238E27FC236}">
                <a16:creationId xmlns:a16="http://schemas.microsoft.com/office/drawing/2014/main" id="{48AB71EE-EC00-20B1-AF24-FB214400D3F5}"/>
              </a:ext>
            </a:extLst>
          </p:cNvPr>
          <p:cNvGrpSpPr/>
          <p:nvPr/>
        </p:nvGrpSpPr>
        <p:grpSpPr>
          <a:xfrm>
            <a:off x="-242203" y="0"/>
            <a:ext cx="160867" cy="1544673"/>
            <a:chOff x="6015566" y="2656663"/>
            <a:chExt cx="160867" cy="1544673"/>
          </a:xfrm>
        </p:grpSpPr>
        <p:sp>
          <p:nvSpPr>
            <p:cNvPr id="41" name="Retângulo 40">
              <a:extLst>
                <a:ext uri="{FF2B5EF4-FFF2-40B4-BE49-F238E27FC236}">
                  <a16:creationId xmlns:a16="http://schemas.microsoft.com/office/drawing/2014/main" id="{41E77FB1-7119-DEEF-FA1C-7E350206CA9F}"/>
                </a:ext>
              </a:extLst>
            </p:cNvPr>
            <p:cNvSpPr/>
            <p:nvPr/>
          </p:nvSpPr>
          <p:spPr>
            <a:xfrm>
              <a:off x="6015566" y="2656663"/>
              <a:ext cx="160867" cy="1608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2" name="Retângulo 41">
              <a:extLst>
                <a:ext uri="{FF2B5EF4-FFF2-40B4-BE49-F238E27FC236}">
                  <a16:creationId xmlns:a16="http://schemas.microsoft.com/office/drawing/2014/main" id="{5873E3D3-6A9F-045C-E9F0-1801E4503F07}"/>
                </a:ext>
              </a:extLst>
            </p:cNvPr>
            <p:cNvSpPr/>
            <p:nvPr/>
          </p:nvSpPr>
          <p:spPr>
            <a:xfrm>
              <a:off x="6015566" y="2890390"/>
              <a:ext cx="160867" cy="1608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3" name="Retângulo 42">
              <a:extLst>
                <a:ext uri="{FF2B5EF4-FFF2-40B4-BE49-F238E27FC236}">
                  <a16:creationId xmlns:a16="http://schemas.microsoft.com/office/drawing/2014/main" id="{D83C8175-EB4D-A22E-EB03-5C04FDD7924A}"/>
                </a:ext>
              </a:extLst>
            </p:cNvPr>
            <p:cNvSpPr/>
            <p:nvPr/>
          </p:nvSpPr>
          <p:spPr>
            <a:xfrm>
              <a:off x="6015566" y="3124117"/>
              <a:ext cx="160867" cy="1608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4" name="Retângulo 43">
              <a:extLst>
                <a:ext uri="{FF2B5EF4-FFF2-40B4-BE49-F238E27FC236}">
                  <a16:creationId xmlns:a16="http://schemas.microsoft.com/office/drawing/2014/main" id="{47971D5D-1D79-0E65-64FD-5929D13D2A32}"/>
                </a:ext>
              </a:extLst>
            </p:cNvPr>
            <p:cNvSpPr/>
            <p:nvPr/>
          </p:nvSpPr>
          <p:spPr>
            <a:xfrm>
              <a:off x="6015566" y="3353205"/>
              <a:ext cx="160867" cy="1608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5" name="Retângulo 44">
              <a:extLst>
                <a:ext uri="{FF2B5EF4-FFF2-40B4-BE49-F238E27FC236}">
                  <a16:creationId xmlns:a16="http://schemas.microsoft.com/office/drawing/2014/main" id="{CFEE926D-B9AD-526B-0395-4F5FFA3EFB05}"/>
                </a:ext>
              </a:extLst>
            </p:cNvPr>
            <p:cNvSpPr/>
            <p:nvPr/>
          </p:nvSpPr>
          <p:spPr>
            <a:xfrm>
              <a:off x="6015566" y="3582293"/>
              <a:ext cx="160867" cy="1608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6" name="Retângulo 45">
              <a:extLst>
                <a:ext uri="{FF2B5EF4-FFF2-40B4-BE49-F238E27FC236}">
                  <a16:creationId xmlns:a16="http://schemas.microsoft.com/office/drawing/2014/main" id="{1BBF4E4E-492D-63F7-E7C9-8ECADAE2CDF2}"/>
                </a:ext>
              </a:extLst>
            </p:cNvPr>
            <p:cNvSpPr/>
            <p:nvPr/>
          </p:nvSpPr>
          <p:spPr>
            <a:xfrm>
              <a:off x="6015566" y="3811381"/>
              <a:ext cx="160867" cy="1608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7" name="Retângulo 46">
              <a:extLst>
                <a:ext uri="{FF2B5EF4-FFF2-40B4-BE49-F238E27FC236}">
                  <a16:creationId xmlns:a16="http://schemas.microsoft.com/office/drawing/2014/main" id="{77BEB84E-80BD-06D4-29BE-86235B635B14}"/>
                </a:ext>
              </a:extLst>
            </p:cNvPr>
            <p:cNvSpPr/>
            <p:nvPr/>
          </p:nvSpPr>
          <p:spPr>
            <a:xfrm>
              <a:off x="6015566" y="4040469"/>
              <a:ext cx="160867" cy="1608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grpSp>
      <p:sp>
        <p:nvSpPr>
          <p:cNvPr id="6" name="Retângulo 5">
            <a:extLst>
              <a:ext uri="{FF2B5EF4-FFF2-40B4-BE49-F238E27FC236}">
                <a16:creationId xmlns:a16="http://schemas.microsoft.com/office/drawing/2014/main" id="{6C95190C-C5AE-48DD-5C8D-BBC070D9DB20}"/>
              </a:ext>
            </a:extLst>
          </p:cNvPr>
          <p:cNvSpPr/>
          <p:nvPr/>
        </p:nvSpPr>
        <p:spPr>
          <a:xfrm>
            <a:off x="-81336" y="-15231"/>
            <a:ext cx="12273336" cy="2489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 name="object 2">
            <a:extLst>
              <a:ext uri="{FF2B5EF4-FFF2-40B4-BE49-F238E27FC236}">
                <a16:creationId xmlns:a16="http://schemas.microsoft.com/office/drawing/2014/main" id="{0B28FA04-F539-15D0-8D8F-514D7E4A7157}"/>
              </a:ext>
            </a:extLst>
          </p:cNvPr>
          <p:cNvSpPr txBox="1">
            <a:spLocks noGrp="1"/>
          </p:cNvSpPr>
          <p:nvPr>
            <p:ph type="title"/>
          </p:nvPr>
        </p:nvSpPr>
        <p:spPr>
          <a:xfrm>
            <a:off x="178439" y="353635"/>
            <a:ext cx="8637270" cy="393056"/>
          </a:xfrm>
          <a:prstGeom prst="rect">
            <a:avLst/>
          </a:prstGeom>
        </p:spPr>
        <p:txBody>
          <a:bodyPr vert="horz" wrap="square" lIns="0" tIns="12065" rIns="0" bIns="0" rtlCol="0">
            <a:spAutoFit/>
          </a:bodyPr>
          <a:lstStyle/>
          <a:p>
            <a:pPr marL="12700">
              <a:lnSpc>
                <a:spcPct val="100000"/>
              </a:lnSpc>
              <a:spcBef>
                <a:spcPts val="95"/>
              </a:spcBef>
            </a:pPr>
            <a:r>
              <a:rPr lang="pt-BR" dirty="0"/>
              <a:t>Atividade Econômica - Inflação</a:t>
            </a:r>
            <a:endParaRPr spc="-10" dirty="0"/>
          </a:p>
        </p:txBody>
      </p:sp>
      <p:sp>
        <p:nvSpPr>
          <p:cNvPr id="2" name="Retângulo 1">
            <a:extLst>
              <a:ext uri="{FF2B5EF4-FFF2-40B4-BE49-F238E27FC236}">
                <a16:creationId xmlns:a16="http://schemas.microsoft.com/office/drawing/2014/main" id="{B649F288-7849-ABE5-0282-63EE7605A1C0}"/>
              </a:ext>
            </a:extLst>
          </p:cNvPr>
          <p:cNvSpPr/>
          <p:nvPr/>
        </p:nvSpPr>
        <p:spPr>
          <a:xfrm>
            <a:off x="0" y="6621517"/>
            <a:ext cx="12192000" cy="236483"/>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 name="CaixaDeTexto 2">
            <a:extLst>
              <a:ext uri="{FF2B5EF4-FFF2-40B4-BE49-F238E27FC236}">
                <a16:creationId xmlns:a16="http://schemas.microsoft.com/office/drawing/2014/main" id="{5C585A44-5678-3AE8-F48E-36B953783907}"/>
              </a:ext>
            </a:extLst>
          </p:cNvPr>
          <p:cNvSpPr txBox="1"/>
          <p:nvPr/>
        </p:nvSpPr>
        <p:spPr>
          <a:xfrm>
            <a:off x="8133396" y="6320976"/>
            <a:ext cx="3998595" cy="276999"/>
          </a:xfrm>
          <a:prstGeom prst="rect">
            <a:avLst/>
          </a:prstGeom>
          <a:noFill/>
        </p:spPr>
        <p:txBody>
          <a:bodyPr wrap="none" rtlCol="0">
            <a:spAutoFit/>
          </a:bodyPr>
          <a:lstStyle/>
          <a:p>
            <a:pPr algn="r"/>
            <a:r>
              <a:rPr lang="pt-BR" sz="1200" dirty="0">
                <a:solidFill>
                  <a:srgbClr val="FF0000"/>
                </a:solidFill>
                <a:latin typeface="Open Sans" panose="020B0606030504020204" pitchFamily="34" charset="0"/>
                <a:ea typeface="Open Sans" panose="020B0606030504020204" pitchFamily="34" charset="0"/>
                <a:cs typeface="Open Sans" panose="020B0606030504020204" pitchFamily="34" charset="0"/>
              </a:rPr>
              <a:t>Fonte: Perspectivas Econômicas Itaú – Fevereiro 2025</a:t>
            </a:r>
          </a:p>
        </p:txBody>
      </p:sp>
      <p:sp>
        <p:nvSpPr>
          <p:cNvPr id="36" name="object 10">
            <a:extLst>
              <a:ext uri="{FF2B5EF4-FFF2-40B4-BE49-F238E27FC236}">
                <a16:creationId xmlns:a16="http://schemas.microsoft.com/office/drawing/2014/main" id="{8F35C37C-9EE8-6CA9-BB5A-BE515ECB2AD5}"/>
              </a:ext>
            </a:extLst>
          </p:cNvPr>
          <p:cNvSpPr txBox="1"/>
          <p:nvPr/>
        </p:nvSpPr>
        <p:spPr>
          <a:xfrm>
            <a:off x="12509408" y="6491427"/>
            <a:ext cx="158115" cy="208279"/>
          </a:xfrm>
          <a:prstGeom prst="rect">
            <a:avLst/>
          </a:prstGeom>
        </p:spPr>
        <p:txBody>
          <a:bodyPr vert="horz" wrap="square" lIns="0" tIns="12700" rIns="0" bIns="0" rtlCol="0">
            <a:spAutoFit/>
          </a:bodyPr>
          <a:lstStyle/>
          <a:p>
            <a:pPr marL="12700">
              <a:lnSpc>
                <a:spcPct val="100000"/>
              </a:lnSpc>
              <a:spcBef>
                <a:spcPts val="100"/>
              </a:spcBef>
            </a:pPr>
            <a:r>
              <a:rPr sz="1200" spc="-65" dirty="0">
                <a:solidFill>
                  <a:srgbClr val="FFFFFF"/>
                </a:solidFill>
                <a:latin typeface="Calibri"/>
                <a:cs typeface="Calibri"/>
              </a:rPr>
              <a:t>19</a:t>
            </a:r>
            <a:endParaRPr sz="1200">
              <a:latin typeface="Calibri"/>
              <a:cs typeface="Calibri"/>
            </a:endParaRPr>
          </a:p>
        </p:txBody>
      </p:sp>
      <p:sp>
        <p:nvSpPr>
          <p:cNvPr id="37" name="object 11">
            <a:extLst>
              <a:ext uri="{FF2B5EF4-FFF2-40B4-BE49-F238E27FC236}">
                <a16:creationId xmlns:a16="http://schemas.microsoft.com/office/drawing/2014/main" id="{76DB3348-6BED-C76E-B98E-8BF0D4756B5B}"/>
              </a:ext>
            </a:extLst>
          </p:cNvPr>
          <p:cNvSpPr txBox="1"/>
          <p:nvPr/>
        </p:nvSpPr>
        <p:spPr>
          <a:xfrm>
            <a:off x="7223287" y="1460119"/>
            <a:ext cx="4162425" cy="1614170"/>
          </a:xfrm>
          <a:prstGeom prst="rect">
            <a:avLst/>
          </a:prstGeom>
        </p:spPr>
        <p:txBody>
          <a:bodyPr vert="horz" wrap="square" lIns="0" tIns="46990" rIns="0" bIns="0" rtlCol="0">
            <a:spAutoFit/>
          </a:bodyPr>
          <a:lstStyle/>
          <a:p>
            <a:pPr marL="12700" marR="5080" indent="77470" algn="r">
              <a:lnSpc>
                <a:spcPct val="85000"/>
              </a:lnSpc>
              <a:spcBef>
                <a:spcPts val="370"/>
              </a:spcBef>
            </a:pPr>
            <a:r>
              <a:rPr sz="1500" spc="-25" dirty="0">
                <a:latin typeface="Calibri"/>
                <a:cs typeface="Calibri"/>
              </a:rPr>
              <a:t>Mantivemos</a:t>
            </a:r>
            <a:r>
              <a:rPr sz="1500" spc="-75" dirty="0">
                <a:latin typeface="Calibri"/>
                <a:cs typeface="Calibri"/>
              </a:rPr>
              <a:t> </a:t>
            </a:r>
            <a:r>
              <a:rPr sz="1500" dirty="0">
                <a:latin typeface="Calibri"/>
                <a:cs typeface="Calibri"/>
              </a:rPr>
              <a:t>nossa</a:t>
            </a:r>
            <a:r>
              <a:rPr sz="1500" spc="-75" dirty="0">
                <a:latin typeface="Calibri"/>
                <a:cs typeface="Calibri"/>
              </a:rPr>
              <a:t> </a:t>
            </a:r>
            <a:r>
              <a:rPr sz="1500" spc="-10" dirty="0">
                <a:latin typeface="Calibri"/>
                <a:cs typeface="Calibri"/>
              </a:rPr>
              <a:t>projeção</a:t>
            </a:r>
            <a:r>
              <a:rPr sz="1500" spc="-70" dirty="0">
                <a:latin typeface="Calibri"/>
                <a:cs typeface="Calibri"/>
              </a:rPr>
              <a:t> </a:t>
            </a:r>
            <a:r>
              <a:rPr sz="1500" dirty="0">
                <a:latin typeface="Calibri"/>
                <a:cs typeface="Calibri"/>
              </a:rPr>
              <a:t>de</a:t>
            </a:r>
            <a:r>
              <a:rPr sz="1500" spc="-55" dirty="0">
                <a:latin typeface="Calibri"/>
                <a:cs typeface="Calibri"/>
              </a:rPr>
              <a:t> </a:t>
            </a:r>
            <a:r>
              <a:rPr sz="1500" spc="-10" dirty="0">
                <a:latin typeface="Calibri"/>
                <a:cs typeface="Calibri"/>
              </a:rPr>
              <a:t>inflação</a:t>
            </a:r>
            <a:r>
              <a:rPr sz="1500" spc="-70" dirty="0">
                <a:latin typeface="Calibri"/>
                <a:cs typeface="Calibri"/>
              </a:rPr>
              <a:t> </a:t>
            </a:r>
            <a:r>
              <a:rPr sz="1500" spc="-25" dirty="0">
                <a:latin typeface="Calibri"/>
                <a:cs typeface="Calibri"/>
              </a:rPr>
              <a:t>em</a:t>
            </a:r>
            <a:r>
              <a:rPr sz="1500" spc="-65" dirty="0">
                <a:latin typeface="Calibri"/>
                <a:cs typeface="Calibri"/>
              </a:rPr>
              <a:t> </a:t>
            </a:r>
            <a:r>
              <a:rPr sz="1500" spc="-30" dirty="0">
                <a:latin typeface="Calibri"/>
                <a:cs typeface="Calibri"/>
              </a:rPr>
              <a:t>5,8%</a:t>
            </a:r>
            <a:r>
              <a:rPr sz="1500" spc="-55" dirty="0">
                <a:latin typeface="Calibri"/>
                <a:cs typeface="Calibri"/>
              </a:rPr>
              <a:t> </a:t>
            </a:r>
            <a:r>
              <a:rPr sz="1500" spc="-20" dirty="0">
                <a:latin typeface="Calibri"/>
                <a:cs typeface="Calibri"/>
              </a:rPr>
              <a:t>para </a:t>
            </a:r>
            <a:r>
              <a:rPr sz="1500" spc="-55" dirty="0">
                <a:latin typeface="Calibri"/>
                <a:cs typeface="Calibri"/>
              </a:rPr>
              <a:t>2025.</a:t>
            </a:r>
            <a:r>
              <a:rPr sz="1500" spc="-50" dirty="0">
                <a:latin typeface="Calibri"/>
                <a:cs typeface="Calibri"/>
              </a:rPr>
              <a:t> </a:t>
            </a:r>
            <a:r>
              <a:rPr sz="1500" dirty="0">
                <a:latin typeface="Calibri"/>
                <a:cs typeface="Calibri"/>
              </a:rPr>
              <a:t>Até</a:t>
            </a:r>
            <a:r>
              <a:rPr sz="1500" spc="-80" dirty="0">
                <a:latin typeface="Calibri"/>
                <a:cs typeface="Calibri"/>
              </a:rPr>
              <a:t> </a:t>
            </a:r>
            <a:r>
              <a:rPr sz="1500" dirty="0">
                <a:latin typeface="Calibri"/>
                <a:cs typeface="Calibri"/>
              </a:rPr>
              <a:t>o</a:t>
            </a:r>
            <a:r>
              <a:rPr sz="1500" spc="-85" dirty="0">
                <a:latin typeface="Calibri"/>
                <a:cs typeface="Calibri"/>
              </a:rPr>
              <a:t> </a:t>
            </a:r>
            <a:r>
              <a:rPr sz="1500" spc="-25" dirty="0">
                <a:latin typeface="Calibri"/>
                <a:cs typeface="Calibri"/>
              </a:rPr>
              <a:t>momento,</a:t>
            </a:r>
            <a:r>
              <a:rPr sz="1500" spc="-90" dirty="0">
                <a:latin typeface="Calibri"/>
                <a:cs typeface="Calibri"/>
              </a:rPr>
              <a:t> </a:t>
            </a:r>
            <a:r>
              <a:rPr sz="1500" dirty="0">
                <a:latin typeface="Calibri"/>
                <a:cs typeface="Calibri"/>
              </a:rPr>
              <a:t>o</a:t>
            </a:r>
            <a:r>
              <a:rPr sz="1500" spc="-80" dirty="0">
                <a:latin typeface="Calibri"/>
                <a:cs typeface="Calibri"/>
              </a:rPr>
              <a:t> </a:t>
            </a:r>
            <a:r>
              <a:rPr sz="1500" dirty="0">
                <a:latin typeface="Calibri"/>
                <a:cs typeface="Calibri"/>
              </a:rPr>
              <a:t>impacto</a:t>
            </a:r>
            <a:r>
              <a:rPr sz="1500" spc="-60" dirty="0">
                <a:latin typeface="Calibri"/>
                <a:cs typeface="Calibri"/>
              </a:rPr>
              <a:t> </a:t>
            </a:r>
            <a:r>
              <a:rPr sz="1500" dirty="0">
                <a:latin typeface="Calibri"/>
                <a:cs typeface="Calibri"/>
              </a:rPr>
              <a:t>da</a:t>
            </a:r>
            <a:r>
              <a:rPr sz="1500" spc="-60" dirty="0">
                <a:latin typeface="Calibri"/>
                <a:cs typeface="Calibri"/>
              </a:rPr>
              <a:t> </a:t>
            </a:r>
            <a:r>
              <a:rPr sz="1500" spc="-10" dirty="0">
                <a:latin typeface="Calibri"/>
                <a:cs typeface="Calibri"/>
              </a:rPr>
              <a:t>depreciação </a:t>
            </a:r>
            <a:r>
              <a:rPr sz="1500" spc="-20" dirty="0">
                <a:latin typeface="Calibri"/>
                <a:cs typeface="Calibri"/>
              </a:rPr>
              <a:t>cambial</a:t>
            </a:r>
            <a:r>
              <a:rPr sz="1500" spc="-60" dirty="0">
                <a:latin typeface="Calibri"/>
                <a:cs typeface="Calibri"/>
              </a:rPr>
              <a:t> </a:t>
            </a:r>
            <a:r>
              <a:rPr sz="1500" dirty="0">
                <a:latin typeface="Calibri"/>
                <a:cs typeface="Calibri"/>
              </a:rPr>
              <a:t>nos</a:t>
            </a:r>
            <a:r>
              <a:rPr sz="1500" spc="-80" dirty="0">
                <a:latin typeface="Calibri"/>
                <a:cs typeface="Calibri"/>
              </a:rPr>
              <a:t> </a:t>
            </a:r>
            <a:r>
              <a:rPr sz="1500" spc="-10" dirty="0">
                <a:latin typeface="Calibri"/>
                <a:cs typeface="Calibri"/>
              </a:rPr>
              <a:t>preços</a:t>
            </a:r>
            <a:r>
              <a:rPr sz="1500" spc="-85" dirty="0">
                <a:latin typeface="Calibri"/>
                <a:cs typeface="Calibri"/>
              </a:rPr>
              <a:t> </a:t>
            </a:r>
            <a:r>
              <a:rPr sz="1500" dirty="0">
                <a:latin typeface="Calibri"/>
                <a:cs typeface="Calibri"/>
              </a:rPr>
              <a:t>ainda</a:t>
            </a:r>
            <a:r>
              <a:rPr sz="1500" spc="-60" dirty="0">
                <a:latin typeface="Calibri"/>
                <a:cs typeface="Calibri"/>
              </a:rPr>
              <a:t> </a:t>
            </a:r>
            <a:r>
              <a:rPr sz="1500" dirty="0">
                <a:latin typeface="Calibri"/>
                <a:cs typeface="Calibri"/>
              </a:rPr>
              <a:t>não</a:t>
            </a:r>
            <a:r>
              <a:rPr sz="1500" spc="-60" dirty="0">
                <a:latin typeface="Calibri"/>
                <a:cs typeface="Calibri"/>
              </a:rPr>
              <a:t> </a:t>
            </a:r>
            <a:r>
              <a:rPr sz="1500" spc="-25" dirty="0">
                <a:latin typeface="Calibri"/>
                <a:cs typeface="Calibri"/>
              </a:rPr>
              <a:t>foi</a:t>
            </a:r>
            <a:r>
              <a:rPr sz="1500" spc="-85" dirty="0">
                <a:latin typeface="Calibri"/>
                <a:cs typeface="Calibri"/>
              </a:rPr>
              <a:t> </a:t>
            </a:r>
            <a:r>
              <a:rPr sz="1500" spc="-10" dirty="0">
                <a:latin typeface="Calibri"/>
                <a:cs typeface="Calibri"/>
              </a:rPr>
              <a:t>totalmente observado.</a:t>
            </a:r>
            <a:r>
              <a:rPr sz="1500" spc="-60" dirty="0">
                <a:latin typeface="Calibri"/>
                <a:cs typeface="Calibri"/>
              </a:rPr>
              <a:t> </a:t>
            </a:r>
            <a:r>
              <a:rPr sz="1500" dirty="0">
                <a:latin typeface="Calibri"/>
                <a:cs typeface="Calibri"/>
              </a:rPr>
              <a:t>Para</a:t>
            </a:r>
            <a:r>
              <a:rPr sz="1500" spc="-55" dirty="0">
                <a:latin typeface="Calibri"/>
                <a:cs typeface="Calibri"/>
              </a:rPr>
              <a:t> </a:t>
            </a:r>
            <a:r>
              <a:rPr sz="1500" spc="-30" dirty="0">
                <a:latin typeface="Calibri"/>
                <a:cs typeface="Calibri"/>
              </a:rPr>
              <a:t>frente,</a:t>
            </a:r>
            <a:r>
              <a:rPr sz="1500" spc="-85" dirty="0">
                <a:latin typeface="Calibri"/>
                <a:cs typeface="Calibri"/>
              </a:rPr>
              <a:t> </a:t>
            </a:r>
            <a:r>
              <a:rPr sz="1500" spc="-10" dirty="0">
                <a:latin typeface="Calibri"/>
                <a:cs typeface="Calibri"/>
              </a:rPr>
              <a:t>esperamos</a:t>
            </a:r>
            <a:r>
              <a:rPr sz="1500" spc="-70" dirty="0">
                <a:latin typeface="Calibri"/>
                <a:cs typeface="Calibri"/>
              </a:rPr>
              <a:t> </a:t>
            </a:r>
            <a:r>
              <a:rPr sz="1500" spc="-10" dirty="0">
                <a:latin typeface="Calibri"/>
                <a:cs typeface="Calibri"/>
              </a:rPr>
              <a:t>uma</a:t>
            </a:r>
            <a:r>
              <a:rPr sz="1500" spc="-80" dirty="0">
                <a:latin typeface="Calibri"/>
                <a:cs typeface="Calibri"/>
              </a:rPr>
              <a:t> </a:t>
            </a:r>
            <a:r>
              <a:rPr sz="1500" spc="-10" dirty="0">
                <a:latin typeface="Calibri"/>
                <a:cs typeface="Calibri"/>
              </a:rPr>
              <a:t>aceleração </a:t>
            </a:r>
            <a:r>
              <a:rPr sz="1500" spc="-20" dirty="0">
                <a:latin typeface="Calibri"/>
                <a:cs typeface="Calibri"/>
              </a:rPr>
              <a:t>adicional</a:t>
            </a:r>
            <a:r>
              <a:rPr sz="1500" spc="-65" dirty="0">
                <a:latin typeface="Calibri"/>
                <a:cs typeface="Calibri"/>
              </a:rPr>
              <a:t> </a:t>
            </a:r>
            <a:r>
              <a:rPr sz="1500" dirty="0">
                <a:latin typeface="Calibri"/>
                <a:cs typeface="Calibri"/>
              </a:rPr>
              <a:t>nos</a:t>
            </a:r>
            <a:r>
              <a:rPr sz="1500" spc="-65" dirty="0">
                <a:latin typeface="Calibri"/>
                <a:cs typeface="Calibri"/>
              </a:rPr>
              <a:t> </a:t>
            </a:r>
            <a:r>
              <a:rPr sz="1500" spc="-10" dirty="0">
                <a:latin typeface="Calibri"/>
                <a:cs typeface="Calibri"/>
              </a:rPr>
              <a:t>preços</a:t>
            </a:r>
            <a:r>
              <a:rPr sz="1500" spc="-80" dirty="0">
                <a:latin typeface="Calibri"/>
                <a:cs typeface="Calibri"/>
              </a:rPr>
              <a:t> </a:t>
            </a:r>
            <a:r>
              <a:rPr sz="1500" dirty="0">
                <a:latin typeface="Calibri"/>
                <a:cs typeface="Calibri"/>
              </a:rPr>
              <a:t>dos</a:t>
            </a:r>
            <a:r>
              <a:rPr sz="1500" spc="-45" dirty="0">
                <a:latin typeface="Calibri"/>
                <a:cs typeface="Calibri"/>
              </a:rPr>
              <a:t> </a:t>
            </a:r>
            <a:r>
              <a:rPr sz="1500" spc="-25" dirty="0">
                <a:latin typeface="Calibri"/>
                <a:cs typeface="Calibri"/>
              </a:rPr>
              <a:t>bens,</a:t>
            </a:r>
            <a:r>
              <a:rPr sz="1500" spc="-45" dirty="0">
                <a:latin typeface="Calibri"/>
                <a:cs typeface="Calibri"/>
              </a:rPr>
              <a:t> </a:t>
            </a:r>
            <a:r>
              <a:rPr sz="1500" spc="-20" dirty="0">
                <a:latin typeface="Calibri"/>
                <a:cs typeface="Calibri"/>
              </a:rPr>
              <a:t>especialmente</a:t>
            </a:r>
            <a:r>
              <a:rPr sz="1500" spc="-95" dirty="0">
                <a:latin typeface="Calibri"/>
                <a:cs typeface="Calibri"/>
              </a:rPr>
              <a:t> </a:t>
            </a:r>
            <a:r>
              <a:rPr sz="1500" dirty="0">
                <a:latin typeface="Calibri"/>
                <a:cs typeface="Calibri"/>
              </a:rPr>
              <a:t>ao</a:t>
            </a:r>
            <a:r>
              <a:rPr sz="1500" spc="-50" dirty="0">
                <a:latin typeface="Calibri"/>
                <a:cs typeface="Calibri"/>
              </a:rPr>
              <a:t> </a:t>
            </a:r>
            <a:r>
              <a:rPr sz="1500" spc="-10" dirty="0">
                <a:latin typeface="Calibri"/>
                <a:cs typeface="Calibri"/>
              </a:rPr>
              <a:t>longo </a:t>
            </a:r>
            <a:r>
              <a:rPr sz="1500" dirty="0">
                <a:latin typeface="Calibri"/>
                <a:cs typeface="Calibri"/>
              </a:rPr>
              <a:t>do</a:t>
            </a:r>
            <a:r>
              <a:rPr sz="1500" spc="-55" dirty="0">
                <a:latin typeface="Calibri"/>
                <a:cs typeface="Calibri"/>
              </a:rPr>
              <a:t> </a:t>
            </a:r>
            <a:r>
              <a:rPr sz="1500" spc="-35" dirty="0">
                <a:latin typeface="Calibri"/>
                <a:cs typeface="Calibri"/>
              </a:rPr>
              <a:t>primeiro</a:t>
            </a:r>
            <a:r>
              <a:rPr sz="1500" spc="-70" dirty="0">
                <a:latin typeface="Calibri"/>
                <a:cs typeface="Calibri"/>
              </a:rPr>
              <a:t> </a:t>
            </a:r>
            <a:r>
              <a:rPr sz="1500" spc="-20" dirty="0">
                <a:latin typeface="Calibri"/>
                <a:cs typeface="Calibri"/>
              </a:rPr>
              <a:t>semestre</a:t>
            </a:r>
            <a:r>
              <a:rPr sz="1500" spc="-100" dirty="0">
                <a:latin typeface="Calibri"/>
                <a:cs typeface="Calibri"/>
              </a:rPr>
              <a:t> </a:t>
            </a:r>
            <a:r>
              <a:rPr sz="1500" dirty="0">
                <a:latin typeface="Calibri"/>
                <a:cs typeface="Calibri"/>
              </a:rPr>
              <a:t>do</a:t>
            </a:r>
            <a:r>
              <a:rPr sz="1500" spc="-50" dirty="0">
                <a:latin typeface="Calibri"/>
                <a:cs typeface="Calibri"/>
              </a:rPr>
              <a:t> </a:t>
            </a:r>
            <a:r>
              <a:rPr sz="1500" spc="-25" dirty="0">
                <a:latin typeface="Calibri"/>
                <a:cs typeface="Calibri"/>
              </a:rPr>
              <a:t>ano.</a:t>
            </a:r>
            <a:r>
              <a:rPr sz="1500" spc="-55" dirty="0">
                <a:latin typeface="Calibri"/>
                <a:cs typeface="Calibri"/>
              </a:rPr>
              <a:t> </a:t>
            </a:r>
            <a:r>
              <a:rPr sz="1500" dirty="0">
                <a:latin typeface="Calibri"/>
                <a:cs typeface="Calibri"/>
              </a:rPr>
              <a:t>A</a:t>
            </a:r>
            <a:r>
              <a:rPr sz="1500" spc="-50" dirty="0">
                <a:latin typeface="Calibri"/>
                <a:cs typeface="Calibri"/>
              </a:rPr>
              <a:t> </a:t>
            </a:r>
            <a:r>
              <a:rPr sz="1500" spc="-10" dirty="0">
                <a:latin typeface="Calibri"/>
                <a:cs typeface="Calibri"/>
              </a:rPr>
              <a:t>inflação</a:t>
            </a:r>
            <a:r>
              <a:rPr sz="1500" spc="-70" dirty="0">
                <a:latin typeface="Calibri"/>
                <a:cs typeface="Calibri"/>
              </a:rPr>
              <a:t> </a:t>
            </a:r>
            <a:r>
              <a:rPr sz="1500" dirty="0">
                <a:latin typeface="Calibri"/>
                <a:cs typeface="Calibri"/>
              </a:rPr>
              <a:t>de</a:t>
            </a:r>
            <a:r>
              <a:rPr sz="1500" spc="-55" dirty="0">
                <a:latin typeface="Calibri"/>
                <a:cs typeface="Calibri"/>
              </a:rPr>
              <a:t> </a:t>
            </a:r>
            <a:r>
              <a:rPr sz="1500" spc="-10" dirty="0">
                <a:latin typeface="Calibri"/>
                <a:cs typeface="Calibri"/>
              </a:rPr>
              <a:t>serviços </a:t>
            </a:r>
            <a:r>
              <a:rPr sz="1500" dirty="0">
                <a:latin typeface="Calibri"/>
                <a:cs typeface="Calibri"/>
              </a:rPr>
              <a:t>também</a:t>
            </a:r>
            <a:r>
              <a:rPr sz="1500" spc="-45" dirty="0">
                <a:latin typeface="Calibri"/>
                <a:cs typeface="Calibri"/>
              </a:rPr>
              <a:t> </a:t>
            </a:r>
            <a:r>
              <a:rPr sz="1500" spc="-10" dirty="0">
                <a:latin typeface="Calibri"/>
                <a:cs typeface="Calibri"/>
              </a:rPr>
              <a:t>deve</a:t>
            </a:r>
            <a:r>
              <a:rPr sz="1500" spc="-50" dirty="0">
                <a:latin typeface="Calibri"/>
                <a:cs typeface="Calibri"/>
              </a:rPr>
              <a:t> </a:t>
            </a:r>
            <a:r>
              <a:rPr sz="1500" spc="-10" dirty="0">
                <a:latin typeface="Calibri"/>
                <a:cs typeface="Calibri"/>
              </a:rPr>
              <a:t>se</a:t>
            </a:r>
            <a:r>
              <a:rPr sz="1500" spc="-65" dirty="0">
                <a:latin typeface="Calibri"/>
                <a:cs typeface="Calibri"/>
              </a:rPr>
              <a:t> </a:t>
            </a:r>
            <a:r>
              <a:rPr sz="1500" spc="-10" dirty="0">
                <a:latin typeface="Calibri"/>
                <a:cs typeface="Calibri"/>
              </a:rPr>
              <a:t>manter</a:t>
            </a:r>
            <a:r>
              <a:rPr sz="1500" spc="-65" dirty="0">
                <a:latin typeface="Calibri"/>
                <a:cs typeface="Calibri"/>
              </a:rPr>
              <a:t> </a:t>
            </a:r>
            <a:r>
              <a:rPr sz="1500" spc="-20" dirty="0">
                <a:latin typeface="Calibri"/>
                <a:cs typeface="Calibri"/>
              </a:rPr>
              <a:t>pressionada,</a:t>
            </a:r>
            <a:r>
              <a:rPr sz="1500" spc="-50" dirty="0">
                <a:latin typeface="Calibri"/>
                <a:cs typeface="Calibri"/>
              </a:rPr>
              <a:t> </a:t>
            </a:r>
            <a:r>
              <a:rPr sz="1500" spc="-25" dirty="0">
                <a:latin typeface="Calibri"/>
                <a:cs typeface="Calibri"/>
              </a:rPr>
              <a:t>refletindo</a:t>
            </a:r>
            <a:r>
              <a:rPr sz="1500" spc="-75" dirty="0">
                <a:latin typeface="Calibri"/>
                <a:cs typeface="Calibri"/>
              </a:rPr>
              <a:t> </a:t>
            </a:r>
            <a:r>
              <a:rPr sz="1500" spc="-25" dirty="0">
                <a:latin typeface="Calibri"/>
                <a:cs typeface="Calibri"/>
              </a:rPr>
              <a:t>um </a:t>
            </a:r>
            <a:r>
              <a:rPr sz="1500" spc="-10" dirty="0">
                <a:latin typeface="Calibri"/>
                <a:cs typeface="Calibri"/>
              </a:rPr>
              <a:t>mercado</a:t>
            </a:r>
            <a:r>
              <a:rPr sz="1500" spc="-85" dirty="0">
                <a:latin typeface="Calibri"/>
                <a:cs typeface="Calibri"/>
              </a:rPr>
              <a:t> </a:t>
            </a:r>
            <a:r>
              <a:rPr sz="1500" dirty="0">
                <a:latin typeface="Calibri"/>
                <a:cs typeface="Calibri"/>
              </a:rPr>
              <a:t>de</a:t>
            </a:r>
            <a:r>
              <a:rPr sz="1500" spc="-60" dirty="0">
                <a:latin typeface="Calibri"/>
                <a:cs typeface="Calibri"/>
              </a:rPr>
              <a:t> </a:t>
            </a:r>
            <a:r>
              <a:rPr sz="1500" spc="-10" dirty="0">
                <a:latin typeface="Calibri"/>
                <a:cs typeface="Calibri"/>
              </a:rPr>
              <a:t>trabalho</a:t>
            </a:r>
            <a:r>
              <a:rPr sz="1500" spc="-65" dirty="0">
                <a:latin typeface="Calibri"/>
                <a:cs typeface="Calibri"/>
              </a:rPr>
              <a:t> </a:t>
            </a:r>
            <a:r>
              <a:rPr sz="1500" spc="-10" dirty="0">
                <a:latin typeface="Calibri"/>
                <a:cs typeface="Calibri"/>
              </a:rPr>
              <a:t>ainda</a:t>
            </a:r>
            <a:r>
              <a:rPr sz="1500" spc="-65" dirty="0">
                <a:latin typeface="Calibri"/>
                <a:cs typeface="Calibri"/>
              </a:rPr>
              <a:t> </a:t>
            </a:r>
            <a:r>
              <a:rPr sz="1500" spc="-10" dirty="0">
                <a:latin typeface="Calibri"/>
                <a:cs typeface="Calibri"/>
              </a:rPr>
              <a:t>resiliente.</a:t>
            </a:r>
            <a:endParaRPr sz="1500">
              <a:latin typeface="Calibri"/>
              <a:cs typeface="Calibri"/>
            </a:endParaRPr>
          </a:p>
        </p:txBody>
      </p:sp>
      <p:sp>
        <p:nvSpPr>
          <p:cNvPr id="38" name="object 12">
            <a:extLst>
              <a:ext uri="{FF2B5EF4-FFF2-40B4-BE49-F238E27FC236}">
                <a16:creationId xmlns:a16="http://schemas.microsoft.com/office/drawing/2014/main" id="{CC9DA70C-2057-EEB5-FAC0-B18F1A571EEE}"/>
              </a:ext>
            </a:extLst>
          </p:cNvPr>
          <p:cNvSpPr txBox="1"/>
          <p:nvPr/>
        </p:nvSpPr>
        <p:spPr>
          <a:xfrm>
            <a:off x="11740423" y="1977008"/>
            <a:ext cx="168910" cy="452120"/>
          </a:xfrm>
          <a:prstGeom prst="rect">
            <a:avLst/>
          </a:prstGeom>
        </p:spPr>
        <p:txBody>
          <a:bodyPr vert="horz" wrap="square" lIns="0" tIns="12065" rIns="0" bIns="0" rtlCol="0">
            <a:spAutoFit/>
          </a:bodyPr>
          <a:lstStyle/>
          <a:p>
            <a:pPr marL="12700">
              <a:lnSpc>
                <a:spcPct val="100000"/>
              </a:lnSpc>
              <a:spcBef>
                <a:spcPts val="95"/>
              </a:spcBef>
            </a:pPr>
            <a:r>
              <a:rPr sz="2800" b="1" spc="-350" dirty="0">
                <a:solidFill>
                  <a:srgbClr val="EB6F00"/>
                </a:solidFill>
                <a:latin typeface="Calibri"/>
                <a:cs typeface="Calibri"/>
              </a:rPr>
              <a:t>1</a:t>
            </a:r>
            <a:endParaRPr sz="2800">
              <a:latin typeface="Calibri"/>
              <a:cs typeface="Calibri"/>
            </a:endParaRPr>
          </a:p>
        </p:txBody>
      </p:sp>
      <p:grpSp>
        <p:nvGrpSpPr>
          <p:cNvPr id="39" name="object 13">
            <a:extLst>
              <a:ext uri="{FF2B5EF4-FFF2-40B4-BE49-F238E27FC236}">
                <a16:creationId xmlns:a16="http://schemas.microsoft.com/office/drawing/2014/main" id="{55720EE5-A181-D7D2-D012-0CAC90A0A442}"/>
              </a:ext>
            </a:extLst>
          </p:cNvPr>
          <p:cNvGrpSpPr/>
          <p:nvPr/>
        </p:nvGrpSpPr>
        <p:grpSpPr>
          <a:xfrm>
            <a:off x="11520714" y="2202552"/>
            <a:ext cx="105410" cy="3157220"/>
            <a:chOff x="10490200" y="2202552"/>
            <a:chExt cx="105410" cy="3157220"/>
          </a:xfrm>
        </p:grpSpPr>
        <p:pic>
          <p:nvPicPr>
            <p:cNvPr id="48" name="object 14">
              <a:extLst>
                <a:ext uri="{FF2B5EF4-FFF2-40B4-BE49-F238E27FC236}">
                  <a16:creationId xmlns:a16="http://schemas.microsoft.com/office/drawing/2014/main" id="{F61B7232-C436-BF72-6EC7-24F0D1525079}"/>
                </a:ext>
              </a:extLst>
            </p:cNvPr>
            <p:cNvPicPr/>
            <p:nvPr/>
          </p:nvPicPr>
          <p:blipFill>
            <a:blip r:embed="rId2" cstate="print"/>
            <a:stretch>
              <a:fillRect/>
            </a:stretch>
          </p:blipFill>
          <p:spPr>
            <a:xfrm>
              <a:off x="10490200" y="2202552"/>
              <a:ext cx="102933" cy="109736"/>
            </a:xfrm>
            <a:prstGeom prst="rect">
              <a:avLst/>
            </a:prstGeom>
          </p:spPr>
        </p:pic>
        <p:pic>
          <p:nvPicPr>
            <p:cNvPr id="49" name="object 15">
              <a:extLst>
                <a:ext uri="{FF2B5EF4-FFF2-40B4-BE49-F238E27FC236}">
                  <a16:creationId xmlns:a16="http://schemas.microsoft.com/office/drawing/2014/main" id="{1759B42C-FB3A-6964-369F-E059CF2E0CBF}"/>
                </a:ext>
              </a:extLst>
            </p:cNvPr>
            <p:cNvPicPr/>
            <p:nvPr/>
          </p:nvPicPr>
          <p:blipFill>
            <a:blip r:embed="rId2" cstate="print"/>
            <a:stretch>
              <a:fillRect/>
            </a:stretch>
          </p:blipFill>
          <p:spPr>
            <a:xfrm>
              <a:off x="10492359" y="3867395"/>
              <a:ext cx="102933" cy="109736"/>
            </a:xfrm>
            <a:prstGeom prst="rect">
              <a:avLst/>
            </a:prstGeom>
          </p:spPr>
        </p:pic>
        <p:pic>
          <p:nvPicPr>
            <p:cNvPr id="50" name="object 16">
              <a:extLst>
                <a:ext uri="{FF2B5EF4-FFF2-40B4-BE49-F238E27FC236}">
                  <a16:creationId xmlns:a16="http://schemas.microsoft.com/office/drawing/2014/main" id="{94C8455A-9D44-3EDC-E54C-F3D8EDB87299}"/>
                </a:ext>
              </a:extLst>
            </p:cNvPr>
            <p:cNvPicPr/>
            <p:nvPr/>
          </p:nvPicPr>
          <p:blipFill>
            <a:blip r:embed="rId2" cstate="print"/>
            <a:stretch>
              <a:fillRect/>
            </a:stretch>
          </p:blipFill>
          <p:spPr>
            <a:xfrm>
              <a:off x="10490835" y="5249535"/>
              <a:ext cx="102933" cy="109738"/>
            </a:xfrm>
            <a:prstGeom prst="rect">
              <a:avLst/>
            </a:prstGeom>
          </p:spPr>
        </p:pic>
      </p:grpSp>
      <p:sp>
        <p:nvSpPr>
          <p:cNvPr id="51" name="object 17">
            <a:extLst>
              <a:ext uri="{FF2B5EF4-FFF2-40B4-BE49-F238E27FC236}">
                <a16:creationId xmlns:a16="http://schemas.microsoft.com/office/drawing/2014/main" id="{02052421-C379-77F5-7905-0B50C8F9ABF2}"/>
              </a:ext>
            </a:extLst>
          </p:cNvPr>
          <p:cNvSpPr txBox="1"/>
          <p:nvPr/>
        </p:nvSpPr>
        <p:spPr>
          <a:xfrm>
            <a:off x="11734835" y="3665601"/>
            <a:ext cx="197485" cy="452120"/>
          </a:xfrm>
          <a:prstGeom prst="rect">
            <a:avLst/>
          </a:prstGeom>
        </p:spPr>
        <p:txBody>
          <a:bodyPr vert="horz" wrap="square" lIns="0" tIns="12065" rIns="0" bIns="0" rtlCol="0">
            <a:spAutoFit/>
          </a:bodyPr>
          <a:lstStyle/>
          <a:p>
            <a:pPr marL="12700">
              <a:lnSpc>
                <a:spcPct val="100000"/>
              </a:lnSpc>
              <a:spcBef>
                <a:spcPts val="95"/>
              </a:spcBef>
            </a:pPr>
            <a:r>
              <a:rPr sz="2800" b="1" spc="-50" dirty="0">
                <a:solidFill>
                  <a:srgbClr val="EB6F00"/>
                </a:solidFill>
                <a:latin typeface="Calibri"/>
                <a:cs typeface="Calibri"/>
              </a:rPr>
              <a:t>2</a:t>
            </a:r>
            <a:endParaRPr sz="2800">
              <a:latin typeface="Calibri"/>
              <a:cs typeface="Calibri"/>
            </a:endParaRPr>
          </a:p>
        </p:txBody>
      </p:sp>
      <p:sp>
        <p:nvSpPr>
          <p:cNvPr id="52" name="object 18">
            <a:extLst>
              <a:ext uri="{FF2B5EF4-FFF2-40B4-BE49-F238E27FC236}">
                <a16:creationId xmlns:a16="http://schemas.microsoft.com/office/drawing/2014/main" id="{FCA37D13-9DE2-9A63-3019-25904132B2A2}"/>
              </a:ext>
            </a:extLst>
          </p:cNvPr>
          <p:cNvSpPr txBox="1"/>
          <p:nvPr/>
        </p:nvSpPr>
        <p:spPr>
          <a:xfrm>
            <a:off x="7025167" y="3318764"/>
            <a:ext cx="4359910" cy="1225550"/>
          </a:xfrm>
          <a:prstGeom prst="rect">
            <a:avLst/>
          </a:prstGeom>
        </p:spPr>
        <p:txBody>
          <a:bodyPr vert="horz" wrap="square" lIns="0" tIns="46990" rIns="0" bIns="0" rtlCol="0">
            <a:spAutoFit/>
          </a:bodyPr>
          <a:lstStyle/>
          <a:p>
            <a:pPr marL="12700" marR="5080" indent="548640" algn="r">
              <a:lnSpc>
                <a:spcPct val="85000"/>
              </a:lnSpc>
              <a:spcBef>
                <a:spcPts val="370"/>
              </a:spcBef>
            </a:pPr>
            <a:r>
              <a:rPr sz="1500" spc="-25" dirty="0">
                <a:latin typeface="Calibri"/>
                <a:cs typeface="Calibri"/>
              </a:rPr>
              <a:t>Persiste</a:t>
            </a:r>
            <a:r>
              <a:rPr sz="1500" spc="-65" dirty="0">
                <a:latin typeface="Calibri"/>
                <a:cs typeface="Calibri"/>
              </a:rPr>
              <a:t> </a:t>
            </a:r>
            <a:r>
              <a:rPr sz="1500" dirty="0">
                <a:latin typeface="Calibri"/>
                <a:cs typeface="Calibri"/>
              </a:rPr>
              <a:t>a</a:t>
            </a:r>
            <a:r>
              <a:rPr sz="1500" spc="-45" dirty="0">
                <a:latin typeface="Calibri"/>
                <a:cs typeface="Calibri"/>
              </a:rPr>
              <a:t> </a:t>
            </a:r>
            <a:r>
              <a:rPr sz="1500" spc="-25" dirty="0">
                <a:latin typeface="Calibri"/>
                <a:cs typeface="Calibri"/>
              </a:rPr>
              <a:t>assimetria</a:t>
            </a:r>
            <a:r>
              <a:rPr sz="1500" spc="-70" dirty="0">
                <a:latin typeface="Calibri"/>
                <a:cs typeface="Calibri"/>
              </a:rPr>
              <a:t> </a:t>
            </a:r>
            <a:r>
              <a:rPr sz="1500" spc="-20" dirty="0">
                <a:latin typeface="Calibri"/>
                <a:cs typeface="Calibri"/>
              </a:rPr>
              <a:t>altista</a:t>
            </a:r>
            <a:r>
              <a:rPr sz="1500" spc="-55" dirty="0">
                <a:latin typeface="Calibri"/>
                <a:cs typeface="Calibri"/>
              </a:rPr>
              <a:t> </a:t>
            </a:r>
            <a:r>
              <a:rPr sz="1500" dirty="0">
                <a:latin typeface="Calibri"/>
                <a:cs typeface="Calibri"/>
              </a:rPr>
              <a:t>no</a:t>
            </a:r>
            <a:r>
              <a:rPr sz="1500" spc="-65" dirty="0">
                <a:latin typeface="Calibri"/>
                <a:cs typeface="Calibri"/>
              </a:rPr>
              <a:t> </a:t>
            </a:r>
            <a:r>
              <a:rPr sz="1500" dirty="0">
                <a:latin typeface="Calibri"/>
                <a:cs typeface="Calibri"/>
              </a:rPr>
              <a:t>balanço</a:t>
            </a:r>
            <a:r>
              <a:rPr sz="1500" spc="-45" dirty="0">
                <a:latin typeface="Calibri"/>
                <a:cs typeface="Calibri"/>
              </a:rPr>
              <a:t> </a:t>
            </a:r>
            <a:r>
              <a:rPr sz="1500" spc="-10" dirty="0">
                <a:latin typeface="Calibri"/>
                <a:cs typeface="Calibri"/>
              </a:rPr>
              <a:t>de</a:t>
            </a:r>
            <a:r>
              <a:rPr sz="1500" spc="-45" dirty="0">
                <a:latin typeface="Calibri"/>
                <a:cs typeface="Calibri"/>
              </a:rPr>
              <a:t> </a:t>
            </a:r>
            <a:r>
              <a:rPr sz="1500" spc="-30" dirty="0">
                <a:latin typeface="Calibri"/>
                <a:cs typeface="Calibri"/>
              </a:rPr>
              <a:t>riscos.</a:t>
            </a:r>
            <a:r>
              <a:rPr sz="1500" spc="-70" dirty="0">
                <a:latin typeface="Calibri"/>
                <a:cs typeface="Calibri"/>
              </a:rPr>
              <a:t> </a:t>
            </a:r>
            <a:r>
              <a:rPr sz="1500" spc="-50" dirty="0">
                <a:latin typeface="Calibri"/>
                <a:cs typeface="Calibri"/>
              </a:rPr>
              <a:t>A </a:t>
            </a:r>
            <a:r>
              <a:rPr sz="1500" spc="-10" dirty="0">
                <a:latin typeface="Calibri"/>
                <a:cs typeface="Calibri"/>
              </a:rPr>
              <a:t>inflação</a:t>
            </a:r>
            <a:r>
              <a:rPr sz="1500" spc="-75" dirty="0">
                <a:latin typeface="Calibri"/>
                <a:cs typeface="Calibri"/>
              </a:rPr>
              <a:t> </a:t>
            </a:r>
            <a:r>
              <a:rPr sz="1500" dirty="0">
                <a:latin typeface="Calibri"/>
                <a:cs typeface="Calibri"/>
              </a:rPr>
              <a:t>de</a:t>
            </a:r>
            <a:r>
              <a:rPr sz="1500" spc="-60" dirty="0">
                <a:latin typeface="Calibri"/>
                <a:cs typeface="Calibri"/>
              </a:rPr>
              <a:t> </a:t>
            </a:r>
            <a:r>
              <a:rPr sz="1500" spc="-25" dirty="0">
                <a:latin typeface="Calibri"/>
                <a:cs typeface="Calibri"/>
              </a:rPr>
              <a:t>alimentos</a:t>
            </a:r>
            <a:r>
              <a:rPr sz="1500" spc="-85" dirty="0">
                <a:latin typeface="Calibri"/>
                <a:cs typeface="Calibri"/>
              </a:rPr>
              <a:t> </a:t>
            </a:r>
            <a:r>
              <a:rPr sz="1500" dirty="0">
                <a:latin typeface="Calibri"/>
                <a:cs typeface="Calibri"/>
              </a:rPr>
              <a:t>pode</a:t>
            </a:r>
            <a:r>
              <a:rPr sz="1500" spc="-55" dirty="0">
                <a:latin typeface="Calibri"/>
                <a:cs typeface="Calibri"/>
              </a:rPr>
              <a:t> </a:t>
            </a:r>
            <a:r>
              <a:rPr sz="1500" spc="-15" dirty="0">
                <a:latin typeface="Calibri"/>
                <a:cs typeface="Calibri"/>
              </a:rPr>
              <a:t>ser</a:t>
            </a:r>
            <a:r>
              <a:rPr sz="1500" spc="-90" dirty="0">
                <a:latin typeface="Calibri"/>
                <a:cs typeface="Calibri"/>
              </a:rPr>
              <a:t> </a:t>
            </a:r>
            <a:r>
              <a:rPr sz="1500" dirty="0">
                <a:latin typeface="Calibri"/>
                <a:cs typeface="Calibri"/>
              </a:rPr>
              <a:t>ainda</a:t>
            </a:r>
            <a:r>
              <a:rPr sz="1500" spc="-60" dirty="0">
                <a:latin typeface="Calibri"/>
                <a:cs typeface="Calibri"/>
              </a:rPr>
              <a:t> </a:t>
            </a:r>
            <a:r>
              <a:rPr sz="1500" spc="-20" dirty="0">
                <a:latin typeface="Calibri"/>
                <a:cs typeface="Calibri"/>
              </a:rPr>
              <a:t>mais</a:t>
            </a:r>
            <a:r>
              <a:rPr sz="1500" spc="-50" dirty="0">
                <a:latin typeface="Calibri"/>
                <a:cs typeface="Calibri"/>
              </a:rPr>
              <a:t> </a:t>
            </a:r>
            <a:r>
              <a:rPr sz="1500" spc="-20" dirty="0">
                <a:latin typeface="Calibri"/>
                <a:cs typeface="Calibri"/>
              </a:rPr>
              <a:t>elevada,</a:t>
            </a:r>
            <a:r>
              <a:rPr sz="1500" spc="-60" dirty="0">
                <a:latin typeface="Calibri"/>
                <a:cs typeface="Calibri"/>
              </a:rPr>
              <a:t> </a:t>
            </a:r>
            <a:r>
              <a:rPr sz="1500" dirty="0">
                <a:latin typeface="Calibri"/>
                <a:cs typeface="Calibri"/>
              </a:rPr>
              <a:t>caso</a:t>
            </a:r>
            <a:r>
              <a:rPr sz="1500" spc="-75" dirty="0">
                <a:latin typeface="Calibri"/>
                <a:cs typeface="Calibri"/>
              </a:rPr>
              <a:t> </a:t>
            </a:r>
            <a:r>
              <a:rPr sz="1500" spc="-50" dirty="0">
                <a:latin typeface="Calibri"/>
                <a:cs typeface="Calibri"/>
              </a:rPr>
              <a:t>a </a:t>
            </a:r>
            <a:r>
              <a:rPr sz="1500" dirty="0">
                <a:latin typeface="Calibri"/>
                <a:cs typeface="Calibri"/>
              </a:rPr>
              <a:t>queda</a:t>
            </a:r>
            <a:r>
              <a:rPr sz="1500" spc="-35" dirty="0">
                <a:latin typeface="Calibri"/>
                <a:cs typeface="Calibri"/>
              </a:rPr>
              <a:t> </a:t>
            </a:r>
            <a:r>
              <a:rPr sz="1500" dirty="0">
                <a:latin typeface="Calibri"/>
                <a:cs typeface="Calibri"/>
              </a:rPr>
              <a:t>nos</a:t>
            </a:r>
            <a:r>
              <a:rPr sz="1500" spc="-60" dirty="0">
                <a:latin typeface="Calibri"/>
                <a:cs typeface="Calibri"/>
              </a:rPr>
              <a:t> </a:t>
            </a:r>
            <a:r>
              <a:rPr sz="1500" spc="-10" dirty="0">
                <a:latin typeface="Calibri"/>
                <a:cs typeface="Calibri"/>
              </a:rPr>
              <a:t>preços</a:t>
            </a:r>
            <a:r>
              <a:rPr sz="1500" spc="-70" dirty="0">
                <a:latin typeface="Calibri"/>
                <a:cs typeface="Calibri"/>
              </a:rPr>
              <a:t> </a:t>
            </a:r>
            <a:r>
              <a:rPr sz="1500" dirty="0">
                <a:latin typeface="Calibri"/>
                <a:cs typeface="Calibri"/>
              </a:rPr>
              <a:t>das</a:t>
            </a:r>
            <a:r>
              <a:rPr sz="1500" spc="-25" dirty="0">
                <a:latin typeface="Calibri"/>
                <a:cs typeface="Calibri"/>
              </a:rPr>
              <a:t> </a:t>
            </a:r>
            <a:r>
              <a:rPr sz="1500" spc="-20" dirty="0">
                <a:latin typeface="Calibri"/>
                <a:cs typeface="Calibri"/>
              </a:rPr>
              <a:t>commodities</a:t>
            </a:r>
            <a:r>
              <a:rPr sz="1500" spc="-70" dirty="0">
                <a:latin typeface="Calibri"/>
                <a:cs typeface="Calibri"/>
              </a:rPr>
              <a:t> </a:t>
            </a:r>
            <a:r>
              <a:rPr sz="1500" spc="-10" dirty="0">
                <a:latin typeface="Calibri"/>
                <a:cs typeface="Calibri"/>
              </a:rPr>
              <a:t>agrícolas</a:t>
            </a:r>
            <a:r>
              <a:rPr sz="1500" spc="-40" dirty="0">
                <a:latin typeface="Calibri"/>
                <a:cs typeface="Calibri"/>
              </a:rPr>
              <a:t> </a:t>
            </a:r>
            <a:r>
              <a:rPr sz="1500" spc="-25" dirty="0">
                <a:latin typeface="Calibri"/>
                <a:cs typeface="Calibri"/>
              </a:rPr>
              <a:t>seja</a:t>
            </a:r>
            <a:r>
              <a:rPr sz="1500" spc="-50" dirty="0">
                <a:latin typeface="Calibri"/>
                <a:cs typeface="Calibri"/>
              </a:rPr>
              <a:t> </a:t>
            </a:r>
            <a:r>
              <a:rPr sz="1500" spc="-10" dirty="0">
                <a:latin typeface="Calibri"/>
                <a:cs typeface="Calibri"/>
              </a:rPr>
              <a:t>menor </a:t>
            </a:r>
            <a:r>
              <a:rPr sz="1500" dirty="0">
                <a:latin typeface="Calibri"/>
                <a:cs typeface="Calibri"/>
              </a:rPr>
              <a:t>do</a:t>
            </a:r>
            <a:r>
              <a:rPr sz="1500" spc="-60" dirty="0">
                <a:latin typeface="Calibri"/>
                <a:cs typeface="Calibri"/>
              </a:rPr>
              <a:t> </a:t>
            </a:r>
            <a:r>
              <a:rPr sz="1500" spc="-10" dirty="0">
                <a:latin typeface="Calibri"/>
                <a:cs typeface="Calibri"/>
              </a:rPr>
              <a:t>que</a:t>
            </a:r>
            <a:r>
              <a:rPr sz="1500" spc="-65" dirty="0">
                <a:latin typeface="Calibri"/>
                <a:cs typeface="Calibri"/>
              </a:rPr>
              <a:t> </a:t>
            </a:r>
            <a:r>
              <a:rPr sz="1500" dirty="0">
                <a:latin typeface="Calibri"/>
                <a:cs typeface="Calibri"/>
              </a:rPr>
              <a:t>o</a:t>
            </a:r>
            <a:r>
              <a:rPr sz="1500" spc="-75" dirty="0">
                <a:latin typeface="Calibri"/>
                <a:cs typeface="Calibri"/>
              </a:rPr>
              <a:t> </a:t>
            </a:r>
            <a:r>
              <a:rPr sz="1500" spc="-20" dirty="0">
                <a:latin typeface="Calibri"/>
                <a:cs typeface="Calibri"/>
              </a:rPr>
              <a:t>esperado.</a:t>
            </a:r>
            <a:r>
              <a:rPr sz="1500" spc="-60" dirty="0">
                <a:latin typeface="Calibri"/>
                <a:cs typeface="Calibri"/>
              </a:rPr>
              <a:t> </a:t>
            </a:r>
            <a:r>
              <a:rPr sz="1500" spc="-25" dirty="0">
                <a:latin typeface="Calibri"/>
                <a:cs typeface="Calibri"/>
              </a:rPr>
              <a:t>Além</a:t>
            </a:r>
            <a:r>
              <a:rPr sz="1500" spc="-75" dirty="0">
                <a:latin typeface="Calibri"/>
                <a:cs typeface="Calibri"/>
              </a:rPr>
              <a:t> </a:t>
            </a:r>
            <a:r>
              <a:rPr sz="1500" spc="-30" dirty="0">
                <a:latin typeface="Calibri"/>
                <a:cs typeface="Calibri"/>
              </a:rPr>
              <a:t>disso,</a:t>
            </a:r>
            <a:r>
              <a:rPr sz="1500" spc="-60" dirty="0">
                <a:latin typeface="Calibri"/>
                <a:cs typeface="Calibri"/>
              </a:rPr>
              <a:t> </a:t>
            </a:r>
            <a:r>
              <a:rPr sz="1500" dirty="0">
                <a:latin typeface="Calibri"/>
                <a:cs typeface="Calibri"/>
              </a:rPr>
              <a:t>com</a:t>
            </a:r>
            <a:r>
              <a:rPr sz="1500" spc="-65" dirty="0">
                <a:latin typeface="Calibri"/>
                <a:cs typeface="Calibri"/>
              </a:rPr>
              <a:t> </a:t>
            </a:r>
            <a:r>
              <a:rPr sz="1500" spc="-10" dirty="0">
                <a:latin typeface="Calibri"/>
                <a:cs typeface="Calibri"/>
              </a:rPr>
              <a:t>atividade</a:t>
            </a:r>
            <a:r>
              <a:rPr sz="1500" spc="-40" dirty="0">
                <a:latin typeface="Calibri"/>
                <a:cs typeface="Calibri"/>
              </a:rPr>
              <a:t> </a:t>
            </a:r>
            <a:r>
              <a:rPr sz="1500" spc="-10" dirty="0">
                <a:latin typeface="Calibri"/>
                <a:cs typeface="Calibri"/>
              </a:rPr>
              <a:t>ainda sustentada,</a:t>
            </a:r>
            <a:r>
              <a:rPr sz="1500" spc="-70" dirty="0">
                <a:latin typeface="Calibri"/>
                <a:cs typeface="Calibri"/>
              </a:rPr>
              <a:t> </a:t>
            </a:r>
            <a:r>
              <a:rPr sz="1500" dirty="0">
                <a:latin typeface="Calibri"/>
                <a:cs typeface="Calibri"/>
              </a:rPr>
              <a:t>o</a:t>
            </a:r>
            <a:r>
              <a:rPr sz="1500" spc="-50" dirty="0">
                <a:latin typeface="Calibri"/>
                <a:cs typeface="Calibri"/>
              </a:rPr>
              <a:t> </a:t>
            </a:r>
            <a:r>
              <a:rPr sz="1500" spc="-10" dirty="0">
                <a:latin typeface="Calibri"/>
                <a:cs typeface="Calibri"/>
              </a:rPr>
              <a:t>repasse</a:t>
            </a:r>
            <a:r>
              <a:rPr sz="1500" spc="-65" dirty="0">
                <a:latin typeface="Calibri"/>
                <a:cs typeface="Calibri"/>
              </a:rPr>
              <a:t> </a:t>
            </a:r>
            <a:r>
              <a:rPr sz="1500" spc="-20" dirty="0">
                <a:latin typeface="Calibri"/>
                <a:cs typeface="Calibri"/>
              </a:rPr>
              <a:t>cambial</a:t>
            </a:r>
            <a:r>
              <a:rPr sz="1500" spc="-50" dirty="0">
                <a:latin typeface="Calibri"/>
                <a:cs typeface="Calibri"/>
              </a:rPr>
              <a:t> </a:t>
            </a:r>
            <a:r>
              <a:rPr sz="1500" spc="-10" dirty="0">
                <a:latin typeface="Calibri"/>
                <a:cs typeface="Calibri"/>
              </a:rPr>
              <a:t>tende</a:t>
            </a:r>
            <a:r>
              <a:rPr sz="1500" spc="-75" dirty="0">
                <a:latin typeface="Calibri"/>
                <a:cs typeface="Calibri"/>
              </a:rPr>
              <a:t> </a:t>
            </a:r>
            <a:r>
              <a:rPr sz="1500" dirty="0">
                <a:latin typeface="Calibri"/>
                <a:cs typeface="Calibri"/>
              </a:rPr>
              <a:t>a</a:t>
            </a:r>
            <a:r>
              <a:rPr sz="1500" spc="-50" dirty="0">
                <a:latin typeface="Calibri"/>
                <a:cs typeface="Calibri"/>
              </a:rPr>
              <a:t> </a:t>
            </a:r>
            <a:r>
              <a:rPr sz="1500" spc="-25" dirty="0">
                <a:latin typeface="Calibri"/>
                <a:cs typeface="Calibri"/>
              </a:rPr>
              <a:t>ser</a:t>
            </a:r>
            <a:r>
              <a:rPr sz="1500" spc="-70" dirty="0">
                <a:latin typeface="Calibri"/>
                <a:cs typeface="Calibri"/>
              </a:rPr>
              <a:t> </a:t>
            </a:r>
            <a:r>
              <a:rPr sz="1500" spc="-20" dirty="0">
                <a:latin typeface="Calibri"/>
                <a:cs typeface="Calibri"/>
              </a:rPr>
              <a:t>mais</a:t>
            </a:r>
            <a:r>
              <a:rPr sz="1500" spc="-50" dirty="0">
                <a:latin typeface="Calibri"/>
                <a:cs typeface="Calibri"/>
              </a:rPr>
              <a:t> </a:t>
            </a:r>
            <a:r>
              <a:rPr sz="1500" spc="-20" dirty="0">
                <a:latin typeface="Calibri"/>
                <a:cs typeface="Calibri"/>
              </a:rPr>
              <a:t>intenso</a:t>
            </a:r>
            <a:r>
              <a:rPr sz="1500" spc="-80" dirty="0">
                <a:latin typeface="Calibri"/>
                <a:cs typeface="Calibri"/>
              </a:rPr>
              <a:t> </a:t>
            </a:r>
            <a:r>
              <a:rPr sz="1500" spc="-50" dirty="0">
                <a:latin typeface="Calibri"/>
                <a:cs typeface="Calibri"/>
              </a:rPr>
              <a:t>e </a:t>
            </a:r>
            <a:r>
              <a:rPr sz="1500" dirty="0">
                <a:latin typeface="Calibri"/>
                <a:cs typeface="Calibri"/>
              </a:rPr>
              <a:t>pode</a:t>
            </a:r>
            <a:r>
              <a:rPr sz="1500" spc="-70" dirty="0">
                <a:latin typeface="Calibri"/>
                <a:cs typeface="Calibri"/>
              </a:rPr>
              <a:t> </a:t>
            </a:r>
            <a:r>
              <a:rPr sz="1500" spc="-20" dirty="0">
                <a:latin typeface="Calibri"/>
                <a:cs typeface="Calibri"/>
              </a:rPr>
              <a:t>pressionar</a:t>
            </a:r>
            <a:r>
              <a:rPr sz="1500" spc="-90" dirty="0">
                <a:latin typeface="Calibri"/>
                <a:cs typeface="Calibri"/>
              </a:rPr>
              <a:t> </a:t>
            </a:r>
            <a:r>
              <a:rPr sz="1500" dirty="0">
                <a:latin typeface="Calibri"/>
                <a:cs typeface="Calibri"/>
              </a:rPr>
              <a:t>ainda</a:t>
            </a:r>
            <a:r>
              <a:rPr sz="1500" spc="-65" dirty="0">
                <a:latin typeface="Calibri"/>
                <a:cs typeface="Calibri"/>
              </a:rPr>
              <a:t> </a:t>
            </a:r>
            <a:r>
              <a:rPr sz="1500" spc="-20" dirty="0">
                <a:latin typeface="Calibri"/>
                <a:cs typeface="Calibri"/>
              </a:rPr>
              <a:t>mais</a:t>
            </a:r>
            <a:r>
              <a:rPr sz="1500" spc="-70" dirty="0">
                <a:latin typeface="Calibri"/>
                <a:cs typeface="Calibri"/>
              </a:rPr>
              <a:t> </a:t>
            </a:r>
            <a:r>
              <a:rPr sz="1500" dirty="0">
                <a:latin typeface="Calibri"/>
                <a:cs typeface="Calibri"/>
              </a:rPr>
              <a:t>o</a:t>
            </a:r>
            <a:r>
              <a:rPr sz="1500" spc="-65" dirty="0">
                <a:latin typeface="Calibri"/>
                <a:cs typeface="Calibri"/>
              </a:rPr>
              <a:t> </a:t>
            </a:r>
            <a:r>
              <a:rPr sz="1500" spc="-10" dirty="0">
                <a:latin typeface="Calibri"/>
                <a:cs typeface="Calibri"/>
              </a:rPr>
              <a:t>preço</a:t>
            </a:r>
            <a:r>
              <a:rPr sz="1500" spc="-95" dirty="0">
                <a:latin typeface="Calibri"/>
                <a:cs typeface="Calibri"/>
              </a:rPr>
              <a:t> </a:t>
            </a:r>
            <a:r>
              <a:rPr sz="1500" dirty="0">
                <a:latin typeface="Calibri"/>
                <a:cs typeface="Calibri"/>
              </a:rPr>
              <a:t>de</a:t>
            </a:r>
            <a:r>
              <a:rPr sz="1500" spc="-70" dirty="0">
                <a:latin typeface="Calibri"/>
                <a:cs typeface="Calibri"/>
              </a:rPr>
              <a:t> </a:t>
            </a:r>
            <a:r>
              <a:rPr sz="1500" spc="-10" dirty="0">
                <a:latin typeface="Calibri"/>
                <a:cs typeface="Calibri"/>
              </a:rPr>
              <a:t>bens.</a:t>
            </a:r>
            <a:endParaRPr sz="1500">
              <a:latin typeface="Calibri"/>
              <a:cs typeface="Calibri"/>
            </a:endParaRPr>
          </a:p>
        </p:txBody>
      </p:sp>
      <p:sp>
        <p:nvSpPr>
          <p:cNvPr id="53" name="object 39">
            <a:extLst>
              <a:ext uri="{FF2B5EF4-FFF2-40B4-BE49-F238E27FC236}">
                <a16:creationId xmlns:a16="http://schemas.microsoft.com/office/drawing/2014/main" id="{249EF263-476E-F67A-338B-CAC1CF5DDA77}"/>
              </a:ext>
            </a:extLst>
          </p:cNvPr>
          <p:cNvSpPr txBox="1"/>
          <p:nvPr/>
        </p:nvSpPr>
        <p:spPr>
          <a:xfrm>
            <a:off x="11733311" y="5048250"/>
            <a:ext cx="196850" cy="452120"/>
          </a:xfrm>
          <a:prstGeom prst="rect">
            <a:avLst/>
          </a:prstGeom>
        </p:spPr>
        <p:txBody>
          <a:bodyPr vert="horz" wrap="square" lIns="0" tIns="12065" rIns="0" bIns="0" rtlCol="0">
            <a:spAutoFit/>
          </a:bodyPr>
          <a:lstStyle/>
          <a:p>
            <a:pPr marL="12700">
              <a:lnSpc>
                <a:spcPct val="100000"/>
              </a:lnSpc>
              <a:spcBef>
                <a:spcPts val="95"/>
              </a:spcBef>
            </a:pPr>
            <a:r>
              <a:rPr sz="2800" b="1" spc="-50" dirty="0">
                <a:solidFill>
                  <a:srgbClr val="EB6F00"/>
                </a:solidFill>
                <a:latin typeface="Calibri"/>
                <a:cs typeface="Calibri"/>
              </a:rPr>
              <a:t>3</a:t>
            </a:r>
            <a:endParaRPr sz="2800">
              <a:latin typeface="Calibri"/>
              <a:cs typeface="Calibri"/>
            </a:endParaRPr>
          </a:p>
        </p:txBody>
      </p:sp>
      <p:sp>
        <p:nvSpPr>
          <p:cNvPr id="54" name="object 40">
            <a:extLst>
              <a:ext uri="{FF2B5EF4-FFF2-40B4-BE49-F238E27FC236}">
                <a16:creationId xmlns:a16="http://schemas.microsoft.com/office/drawing/2014/main" id="{DF3B3C79-0D63-8A3C-F769-1B445884C41B}"/>
              </a:ext>
            </a:extLst>
          </p:cNvPr>
          <p:cNvSpPr txBox="1"/>
          <p:nvPr/>
        </p:nvSpPr>
        <p:spPr>
          <a:xfrm>
            <a:off x="7192808" y="4851019"/>
            <a:ext cx="4192904" cy="836294"/>
          </a:xfrm>
          <a:prstGeom prst="rect">
            <a:avLst/>
          </a:prstGeom>
        </p:spPr>
        <p:txBody>
          <a:bodyPr vert="horz" wrap="square" lIns="0" tIns="46990" rIns="0" bIns="0" rtlCol="0">
            <a:spAutoFit/>
          </a:bodyPr>
          <a:lstStyle/>
          <a:p>
            <a:pPr marL="12700" marR="5080" indent="324485" algn="r">
              <a:lnSpc>
                <a:spcPct val="85000"/>
              </a:lnSpc>
              <a:spcBef>
                <a:spcPts val="370"/>
              </a:spcBef>
            </a:pPr>
            <a:r>
              <a:rPr sz="1500" dirty="0">
                <a:latin typeface="Calibri"/>
                <a:cs typeface="Calibri"/>
              </a:rPr>
              <a:t>Para</a:t>
            </a:r>
            <a:r>
              <a:rPr sz="1500" spc="-55" dirty="0">
                <a:latin typeface="Calibri"/>
                <a:cs typeface="Calibri"/>
              </a:rPr>
              <a:t> </a:t>
            </a:r>
            <a:r>
              <a:rPr sz="1500" spc="-45" dirty="0">
                <a:latin typeface="Calibri"/>
                <a:cs typeface="Calibri"/>
              </a:rPr>
              <a:t>2026,</a:t>
            </a:r>
            <a:r>
              <a:rPr sz="1500" spc="-40" dirty="0">
                <a:latin typeface="Calibri"/>
                <a:cs typeface="Calibri"/>
              </a:rPr>
              <a:t> </a:t>
            </a:r>
            <a:r>
              <a:rPr sz="1500" spc="-10" dirty="0">
                <a:latin typeface="Calibri"/>
                <a:cs typeface="Calibri"/>
              </a:rPr>
              <a:t>mantivemos</a:t>
            </a:r>
            <a:r>
              <a:rPr sz="1500" spc="-75" dirty="0">
                <a:latin typeface="Calibri"/>
                <a:cs typeface="Calibri"/>
              </a:rPr>
              <a:t> </a:t>
            </a:r>
            <a:r>
              <a:rPr sz="1500" dirty="0">
                <a:latin typeface="Calibri"/>
                <a:cs typeface="Calibri"/>
              </a:rPr>
              <a:t>nossa</a:t>
            </a:r>
            <a:r>
              <a:rPr sz="1500" spc="-80" dirty="0">
                <a:latin typeface="Calibri"/>
                <a:cs typeface="Calibri"/>
              </a:rPr>
              <a:t> </a:t>
            </a:r>
            <a:r>
              <a:rPr sz="1500" spc="-10" dirty="0">
                <a:latin typeface="Calibri"/>
                <a:cs typeface="Calibri"/>
              </a:rPr>
              <a:t>projeção</a:t>
            </a:r>
            <a:r>
              <a:rPr sz="1500" spc="-70" dirty="0">
                <a:latin typeface="Calibri"/>
                <a:cs typeface="Calibri"/>
              </a:rPr>
              <a:t> </a:t>
            </a:r>
            <a:r>
              <a:rPr sz="1500" spc="-25" dirty="0">
                <a:latin typeface="Calibri"/>
                <a:cs typeface="Calibri"/>
              </a:rPr>
              <a:t>em</a:t>
            </a:r>
            <a:r>
              <a:rPr sz="1500" spc="-75" dirty="0">
                <a:latin typeface="Calibri"/>
                <a:cs typeface="Calibri"/>
              </a:rPr>
              <a:t> </a:t>
            </a:r>
            <a:r>
              <a:rPr sz="1500" spc="-35" dirty="0">
                <a:latin typeface="Calibri"/>
                <a:cs typeface="Calibri"/>
              </a:rPr>
              <a:t>4,5%.</a:t>
            </a:r>
            <a:r>
              <a:rPr sz="1500" spc="-50" dirty="0">
                <a:latin typeface="Calibri"/>
                <a:cs typeface="Calibri"/>
              </a:rPr>
              <a:t> O </a:t>
            </a:r>
            <a:r>
              <a:rPr sz="1500" spc="-25" dirty="0">
                <a:latin typeface="Calibri"/>
                <a:cs typeface="Calibri"/>
              </a:rPr>
              <a:t>principal</a:t>
            </a:r>
            <a:r>
              <a:rPr sz="1500" spc="-70" dirty="0">
                <a:latin typeface="Calibri"/>
                <a:cs typeface="Calibri"/>
              </a:rPr>
              <a:t> </a:t>
            </a:r>
            <a:r>
              <a:rPr sz="1500" spc="-20" dirty="0">
                <a:latin typeface="Calibri"/>
                <a:cs typeface="Calibri"/>
              </a:rPr>
              <a:t>risco</a:t>
            </a:r>
            <a:r>
              <a:rPr sz="1500" spc="-85" dirty="0">
                <a:latin typeface="Calibri"/>
                <a:cs typeface="Calibri"/>
              </a:rPr>
              <a:t> </a:t>
            </a:r>
            <a:r>
              <a:rPr sz="1500" spc="-20" dirty="0">
                <a:latin typeface="Calibri"/>
                <a:cs typeface="Calibri"/>
              </a:rPr>
              <a:t>altista</a:t>
            </a:r>
            <a:r>
              <a:rPr sz="1500" spc="-70" dirty="0">
                <a:latin typeface="Calibri"/>
                <a:cs typeface="Calibri"/>
              </a:rPr>
              <a:t> </a:t>
            </a:r>
            <a:r>
              <a:rPr sz="1500" dirty="0">
                <a:latin typeface="Calibri"/>
                <a:cs typeface="Calibri"/>
              </a:rPr>
              <a:t>para</a:t>
            </a:r>
            <a:r>
              <a:rPr sz="1500" spc="-50" dirty="0">
                <a:latin typeface="Calibri"/>
                <a:cs typeface="Calibri"/>
              </a:rPr>
              <a:t> </a:t>
            </a:r>
            <a:r>
              <a:rPr sz="1500" dirty="0">
                <a:latin typeface="Calibri"/>
                <a:cs typeface="Calibri"/>
              </a:rPr>
              <a:t>o</a:t>
            </a:r>
            <a:r>
              <a:rPr sz="1500" spc="-60" dirty="0">
                <a:latin typeface="Calibri"/>
                <a:cs typeface="Calibri"/>
              </a:rPr>
              <a:t> </a:t>
            </a:r>
            <a:r>
              <a:rPr sz="1500" dirty="0">
                <a:latin typeface="Calibri"/>
                <a:cs typeface="Calibri"/>
              </a:rPr>
              <a:t>nosso</a:t>
            </a:r>
            <a:r>
              <a:rPr sz="1500" spc="-75" dirty="0">
                <a:latin typeface="Calibri"/>
                <a:cs typeface="Calibri"/>
              </a:rPr>
              <a:t> </a:t>
            </a:r>
            <a:r>
              <a:rPr sz="1500" spc="-20" dirty="0">
                <a:latin typeface="Calibri"/>
                <a:cs typeface="Calibri"/>
              </a:rPr>
              <a:t>cenário</a:t>
            </a:r>
            <a:r>
              <a:rPr sz="1500" spc="-100" dirty="0">
                <a:latin typeface="Calibri"/>
                <a:cs typeface="Calibri"/>
              </a:rPr>
              <a:t> </a:t>
            </a:r>
            <a:r>
              <a:rPr sz="1500" spc="-30" dirty="0">
                <a:latin typeface="Calibri"/>
                <a:cs typeface="Calibri"/>
              </a:rPr>
              <a:t>é</a:t>
            </a:r>
            <a:r>
              <a:rPr sz="1500" spc="-60" dirty="0">
                <a:latin typeface="Calibri"/>
                <a:cs typeface="Calibri"/>
              </a:rPr>
              <a:t> </a:t>
            </a:r>
            <a:r>
              <a:rPr sz="1500" spc="-50" dirty="0">
                <a:latin typeface="Calibri"/>
                <a:cs typeface="Calibri"/>
              </a:rPr>
              <a:t>a </a:t>
            </a:r>
            <a:r>
              <a:rPr sz="1500" dirty="0">
                <a:latin typeface="Calibri"/>
                <a:cs typeface="Calibri"/>
              </a:rPr>
              <a:t>desancoragem</a:t>
            </a:r>
            <a:r>
              <a:rPr sz="1500" spc="-50" dirty="0">
                <a:latin typeface="Calibri"/>
                <a:cs typeface="Calibri"/>
              </a:rPr>
              <a:t> </a:t>
            </a:r>
            <a:r>
              <a:rPr sz="1500" spc="-20" dirty="0">
                <a:latin typeface="Calibri"/>
                <a:cs typeface="Calibri"/>
              </a:rPr>
              <a:t>adicional</a:t>
            </a:r>
            <a:r>
              <a:rPr sz="1500" spc="-50" dirty="0">
                <a:latin typeface="Calibri"/>
                <a:cs typeface="Calibri"/>
              </a:rPr>
              <a:t> </a:t>
            </a:r>
            <a:r>
              <a:rPr sz="1500" dirty="0">
                <a:latin typeface="Calibri"/>
                <a:cs typeface="Calibri"/>
              </a:rPr>
              <a:t>das</a:t>
            </a:r>
            <a:r>
              <a:rPr sz="1500" spc="-35" dirty="0">
                <a:latin typeface="Calibri"/>
                <a:cs typeface="Calibri"/>
              </a:rPr>
              <a:t> </a:t>
            </a:r>
            <a:r>
              <a:rPr sz="1500" dirty="0">
                <a:latin typeface="Calibri"/>
                <a:cs typeface="Calibri"/>
              </a:rPr>
              <a:t>expectativas</a:t>
            </a:r>
            <a:r>
              <a:rPr sz="1500" spc="-55" dirty="0">
                <a:latin typeface="Calibri"/>
                <a:cs typeface="Calibri"/>
              </a:rPr>
              <a:t> </a:t>
            </a:r>
            <a:r>
              <a:rPr sz="1500" spc="-10" dirty="0">
                <a:latin typeface="Calibri"/>
                <a:cs typeface="Calibri"/>
              </a:rPr>
              <a:t>longas,</a:t>
            </a:r>
            <a:r>
              <a:rPr sz="1500" spc="-35" dirty="0">
                <a:latin typeface="Calibri"/>
                <a:cs typeface="Calibri"/>
              </a:rPr>
              <a:t> </a:t>
            </a:r>
            <a:r>
              <a:rPr sz="1500" spc="-20" dirty="0">
                <a:latin typeface="Calibri"/>
                <a:cs typeface="Calibri"/>
              </a:rPr>
              <a:t>além</a:t>
            </a:r>
            <a:endParaRPr sz="1500">
              <a:latin typeface="Calibri"/>
              <a:cs typeface="Calibri"/>
            </a:endParaRPr>
          </a:p>
          <a:p>
            <a:pPr marR="5080" algn="r">
              <a:lnSpc>
                <a:spcPts val="1525"/>
              </a:lnSpc>
            </a:pPr>
            <a:r>
              <a:rPr sz="1500" dirty="0">
                <a:latin typeface="Calibri"/>
                <a:cs typeface="Calibri"/>
              </a:rPr>
              <a:t>de</a:t>
            </a:r>
            <a:r>
              <a:rPr sz="1500" spc="-70" dirty="0">
                <a:latin typeface="Calibri"/>
                <a:cs typeface="Calibri"/>
              </a:rPr>
              <a:t> </a:t>
            </a:r>
            <a:r>
              <a:rPr sz="1500" dirty="0">
                <a:latin typeface="Calibri"/>
                <a:cs typeface="Calibri"/>
              </a:rPr>
              <a:t>uma</a:t>
            </a:r>
            <a:r>
              <a:rPr sz="1500" spc="-65" dirty="0">
                <a:latin typeface="Calibri"/>
                <a:cs typeface="Calibri"/>
              </a:rPr>
              <a:t> </a:t>
            </a:r>
            <a:r>
              <a:rPr sz="1500" spc="-30" dirty="0">
                <a:latin typeface="Calibri"/>
                <a:cs typeface="Calibri"/>
              </a:rPr>
              <a:t>inércia</a:t>
            </a:r>
            <a:r>
              <a:rPr sz="1500" spc="-105" dirty="0">
                <a:latin typeface="Calibri"/>
                <a:cs typeface="Calibri"/>
              </a:rPr>
              <a:t> </a:t>
            </a:r>
            <a:r>
              <a:rPr sz="1500" spc="-20" dirty="0">
                <a:latin typeface="Calibri"/>
                <a:cs typeface="Calibri"/>
              </a:rPr>
              <a:t>mais</a:t>
            </a:r>
            <a:r>
              <a:rPr sz="1500" spc="-65" dirty="0">
                <a:latin typeface="Calibri"/>
                <a:cs typeface="Calibri"/>
              </a:rPr>
              <a:t> </a:t>
            </a:r>
            <a:r>
              <a:rPr sz="1500" spc="-10" dirty="0">
                <a:latin typeface="Calibri"/>
                <a:cs typeface="Calibri"/>
              </a:rPr>
              <a:t>elevada</a:t>
            </a:r>
            <a:r>
              <a:rPr sz="1500" spc="-70" dirty="0">
                <a:latin typeface="Calibri"/>
                <a:cs typeface="Calibri"/>
              </a:rPr>
              <a:t> </a:t>
            </a:r>
            <a:r>
              <a:rPr sz="1500" dirty="0">
                <a:latin typeface="Calibri"/>
                <a:cs typeface="Calibri"/>
              </a:rPr>
              <a:t>de</a:t>
            </a:r>
            <a:r>
              <a:rPr sz="1500" spc="-65" dirty="0">
                <a:latin typeface="Calibri"/>
                <a:cs typeface="Calibri"/>
              </a:rPr>
              <a:t> </a:t>
            </a:r>
            <a:r>
              <a:rPr sz="1500" spc="-10" dirty="0">
                <a:latin typeface="Calibri"/>
                <a:cs typeface="Calibri"/>
              </a:rPr>
              <a:t>2025.</a:t>
            </a:r>
            <a:endParaRPr sz="1500">
              <a:latin typeface="Calibri"/>
              <a:cs typeface="Calibri"/>
            </a:endParaRPr>
          </a:p>
        </p:txBody>
      </p:sp>
      <p:sp>
        <p:nvSpPr>
          <p:cNvPr id="55" name="object 27">
            <a:extLst>
              <a:ext uri="{FF2B5EF4-FFF2-40B4-BE49-F238E27FC236}">
                <a16:creationId xmlns:a16="http://schemas.microsoft.com/office/drawing/2014/main" id="{2A92798F-60B0-7187-31E8-EB18F0F6A24E}"/>
              </a:ext>
            </a:extLst>
          </p:cNvPr>
          <p:cNvSpPr txBox="1"/>
          <p:nvPr/>
        </p:nvSpPr>
        <p:spPr>
          <a:xfrm>
            <a:off x="269038" y="825753"/>
            <a:ext cx="10694035" cy="321242"/>
          </a:xfrm>
          <a:prstGeom prst="rect">
            <a:avLst/>
          </a:prstGeom>
        </p:spPr>
        <p:txBody>
          <a:bodyPr vert="horz" wrap="square" lIns="0" tIns="13335" rIns="0" bIns="0" rtlCol="0">
            <a:spAutoFit/>
          </a:bodyPr>
          <a:lstStyle/>
          <a:p>
            <a:pPr marL="12700" marR="5080">
              <a:lnSpc>
                <a:spcPct val="100000"/>
              </a:lnSpc>
              <a:spcBef>
                <a:spcPts val="105"/>
              </a:spcBef>
            </a:pPr>
            <a:r>
              <a:rPr lang="pt-BR" sz="2000" b="1" dirty="0">
                <a:solidFill>
                  <a:srgbClr val="5F5F5F"/>
                </a:solidFill>
                <a:latin typeface="Calibri"/>
                <a:cs typeface="Calibri"/>
              </a:rPr>
              <a:t>Assimetria altista persiste</a:t>
            </a:r>
          </a:p>
        </p:txBody>
      </p:sp>
      <p:pic>
        <p:nvPicPr>
          <p:cNvPr id="57" name="Imagem 56">
            <a:extLst>
              <a:ext uri="{FF2B5EF4-FFF2-40B4-BE49-F238E27FC236}">
                <a16:creationId xmlns:a16="http://schemas.microsoft.com/office/drawing/2014/main" id="{BC5EC9BF-B10B-A0F6-FAD8-352CB4BEC961}"/>
              </a:ext>
            </a:extLst>
          </p:cNvPr>
          <p:cNvPicPr>
            <a:picLocks noChangeAspect="1"/>
          </p:cNvPicPr>
          <p:nvPr/>
        </p:nvPicPr>
        <p:blipFill>
          <a:blip r:embed="rId3"/>
          <a:stretch>
            <a:fillRect/>
          </a:stretch>
        </p:blipFill>
        <p:spPr>
          <a:xfrm>
            <a:off x="463302" y="1392205"/>
            <a:ext cx="5168241" cy="5390531"/>
          </a:xfrm>
          <a:prstGeom prst="rect">
            <a:avLst/>
          </a:prstGeom>
        </p:spPr>
      </p:pic>
    </p:spTree>
    <p:extLst>
      <p:ext uri="{BB962C8B-B14F-4D97-AF65-F5344CB8AC3E}">
        <p14:creationId xmlns:p14="http://schemas.microsoft.com/office/powerpoint/2010/main" val="29689458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D9DE13-18CD-2125-E437-D342D6793B9E}"/>
            </a:ext>
          </a:extLst>
        </p:cNvPr>
        <p:cNvGrpSpPr/>
        <p:nvPr/>
      </p:nvGrpSpPr>
      <p:grpSpPr>
        <a:xfrm>
          <a:off x="0" y="0"/>
          <a:ext cx="0" cy="0"/>
          <a:chOff x="0" y="0"/>
          <a:chExt cx="0" cy="0"/>
        </a:xfrm>
      </p:grpSpPr>
      <p:grpSp>
        <p:nvGrpSpPr>
          <p:cNvPr id="40" name="Agrupar 39">
            <a:extLst>
              <a:ext uri="{FF2B5EF4-FFF2-40B4-BE49-F238E27FC236}">
                <a16:creationId xmlns:a16="http://schemas.microsoft.com/office/drawing/2014/main" id="{382B2A5B-354E-6E1A-A200-5BD174B85FE4}"/>
              </a:ext>
            </a:extLst>
          </p:cNvPr>
          <p:cNvGrpSpPr/>
          <p:nvPr/>
        </p:nvGrpSpPr>
        <p:grpSpPr>
          <a:xfrm>
            <a:off x="-242203" y="0"/>
            <a:ext cx="160867" cy="1544673"/>
            <a:chOff x="6015566" y="2656663"/>
            <a:chExt cx="160867" cy="1544673"/>
          </a:xfrm>
        </p:grpSpPr>
        <p:sp>
          <p:nvSpPr>
            <p:cNvPr id="41" name="Retângulo 40">
              <a:extLst>
                <a:ext uri="{FF2B5EF4-FFF2-40B4-BE49-F238E27FC236}">
                  <a16:creationId xmlns:a16="http://schemas.microsoft.com/office/drawing/2014/main" id="{490A3B17-822D-06D8-8E19-57339EFBB387}"/>
                </a:ext>
              </a:extLst>
            </p:cNvPr>
            <p:cNvSpPr/>
            <p:nvPr/>
          </p:nvSpPr>
          <p:spPr>
            <a:xfrm>
              <a:off x="6015566" y="2656663"/>
              <a:ext cx="160867" cy="1608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2" name="Retângulo 41">
              <a:extLst>
                <a:ext uri="{FF2B5EF4-FFF2-40B4-BE49-F238E27FC236}">
                  <a16:creationId xmlns:a16="http://schemas.microsoft.com/office/drawing/2014/main" id="{C097A32C-7FF6-E1E2-C09C-72853CC56472}"/>
                </a:ext>
              </a:extLst>
            </p:cNvPr>
            <p:cNvSpPr/>
            <p:nvPr/>
          </p:nvSpPr>
          <p:spPr>
            <a:xfrm>
              <a:off x="6015566" y="2890390"/>
              <a:ext cx="160867" cy="1608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3" name="Retângulo 42">
              <a:extLst>
                <a:ext uri="{FF2B5EF4-FFF2-40B4-BE49-F238E27FC236}">
                  <a16:creationId xmlns:a16="http://schemas.microsoft.com/office/drawing/2014/main" id="{AD11A3E9-60C2-8954-9BAD-EC93AD9970E3}"/>
                </a:ext>
              </a:extLst>
            </p:cNvPr>
            <p:cNvSpPr/>
            <p:nvPr/>
          </p:nvSpPr>
          <p:spPr>
            <a:xfrm>
              <a:off x="6015566" y="3124117"/>
              <a:ext cx="160867" cy="1608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4" name="Retângulo 43">
              <a:extLst>
                <a:ext uri="{FF2B5EF4-FFF2-40B4-BE49-F238E27FC236}">
                  <a16:creationId xmlns:a16="http://schemas.microsoft.com/office/drawing/2014/main" id="{18E5673B-8F1B-D783-CD6F-DA45FFEED2C4}"/>
                </a:ext>
              </a:extLst>
            </p:cNvPr>
            <p:cNvSpPr/>
            <p:nvPr/>
          </p:nvSpPr>
          <p:spPr>
            <a:xfrm>
              <a:off x="6015566" y="3353205"/>
              <a:ext cx="160867" cy="1608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5" name="Retângulo 44">
              <a:extLst>
                <a:ext uri="{FF2B5EF4-FFF2-40B4-BE49-F238E27FC236}">
                  <a16:creationId xmlns:a16="http://schemas.microsoft.com/office/drawing/2014/main" id="{5821F7DC-8A0F-90D2-46B8-E78D258CF572}"/>
                </a:ext>
              </a:extLst>
            </p:cNvPr>
            <p:cNvSpPr/>
            <p:nvPr/>
          </p:nvSpPr>
          <p:spPr>
            <a:xfrm>
              <a:off x="6015566" y="3582293"/>
              <a:ext cx="160867" cy="1608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6" name="Retângulo 45">
              <a:extLst>
                <a:ext uri="{FF2B5EF4-FFF2-40B4-BE49-F238E27FC236}">
                  <a16:creationId xmlns:a16="http://schemas.microsoft.com/office/drawing/2014/main" id="{8318F1D4-A2EF-A0B0-A157-180DB968884D}"/>
                </a:ext>
              </a:extLst>
            </p:cNvPr>
            <p:cNvSpPr/>
            <p:nvPr/>
          </p:nvSpPr>
          <p:spPr>
            <a:xfrm>
              <a:off x="6015566" y="3811381"/>
              <a:ext cx="160867" cy="1608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7" name="Retângulo 46">
              <a:extLst>
                <a:ext uri="{FF2B5EF4-FFF2-40B4-BE49-F238E27FC236}">
                  <a16:creationId xmlns:a16="http://schemas.microsoft.com/office/drawing/2014/main" id="{CEEE8858-BD5E-A76A-FEBF-56B262ACA2AC}"/>
                </a:ext>
              </a:extLst>
            </p:cNvPr>
            <p:cNvSpPr/>
            <p:nvPr/>
          </p:nvSpPr>
          <p:spPr>
            <a:xfrm>
              <a:off x="6015566" y="4040469"/>
              <a:ext cx="160867" cy="1608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grpSp>
      <p:sp>
        <p:nvSpPr>
          <p:cNvPr id="6" name="Retângulo 5">
            <a:extLst>
              <a:ext uri="{FF2B5EF4-FFF2-40B4-BE49-F238E27FC236}">
                <a16:creationId xmlns:a16="http://schemas.microsoft.com/office/drawing/2014/main" id="{83D24001-C0DE-1392-D109-0639FECC609C}"/>
              </a:ext>
            </a:extLst>
          </p:cNvPr>
          <p:cNvSpPr/>
          <p:nvPr/>
        </p:nvSpPr>
        <p:spPr>
          <a:xfrm>
            <a:off x="-81336" y="-15231"/>
            <a:ext cx="12273336" cy="2489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 name="object 2">
            <a:extLst>
              <a:ext uri="{FF2B5EF4-FFF2-40B4-BE49-F238E27FC236}">
                <a16:creationId xmlns:a16="http://schemas.microsoft.com/office/drawing/2014/main" id="{658EE507-7D22-C035-008F-5F9469D7FCC5}"/>
              </a:ext>
            </a:extLst>
          </p:cNvPr>
          <p:cNvSpPr txBox="1">
            <a:spLocks noGrp="1"/>
          </p:cNvSpPr>
          <p:nvPr>
            <p:ph type="title"/>
          </p:nvPr>
        </p:nvSpPr>
        <p:spPr>
          <a:xfrm>
            <a:off x="265526" y="353635"/>
            <a:ext cx="8637270" cy="393056"/>
          </a:xfrm>
          <a:prstGeom prst="rect">
            <a:avLst/>
          </a:prstGeom>
        </p:spPr>
        <p:txBody>
          <a:bodyPr vert="horz" wrap="square" lIns="0" tIns="12065" rIns="0" bIns="0" rtlCol="0">
            <a:spAutoFit/>
          </a:bodyPr>
          <a:lstStyle/>
          <a:p>
            <a:pPr marL="12700">
              <a:lnSpc>
                <a:spcPct val="100000"/>
              </a:lnSpc>
              <a:spcBef>
                <a:spcPts val="95"/>
              </a:spcBef>
            </a:pPr>
            <a:r>
              <a:rPr lang="pt-BR" dirty="0"/>
              <a:t>Atividade Econômica - </a:t>
            </a:r>
            <a:r>
              <a:rPr dirty="0"/>
              <a:t>Mercado</a:t>
            </a:r>
            <a:r>
              <a:rPr spc="-90" dirty="0"/>
              <a:t> </a:t>
            </a:r>
            <a:r>
              <a:rPr dirty="0"/>
              <a:t>de</a:t>
            </a:r>
            <a:r>
              <a:rPr spc="-85" dirty="0"/>
              <a:t> </a:t>
            </a:r>
            <a:r>
              <a:rPr dirty="0"/>
              <a:t>trabalho</a:t>
            </a:r>
            <a:r>
              <a:rPr spc="-55" dirty="0"/>
              <a:t> </a:t>
            </a:r>
            <a:r>
              <a:rPr dirty="0"/>
              <a:t>–</a:t>
            </a:r>
            <a:r>
              <a:rPr spc="-80" dirty="0"/>
              <a:t> </a:t>
            </a:r>
            <a:r>
              <a:rPr spc="-10" dirty="0"/>
              <a:t>Rendimento</a:t>
            </a:r>
          </a:p>
        </p:txBody>
      </p:sp>
      <p:sp>
        <p:nvSpPr>
          <p:cNvPr id="62" name="CaixaDeTexto 61">
            <a:extLst>
              <a:ext uri="{FF2B5EF4-FFF2-40B4-BE49-F238E27FC236}">
                <a16:creationId xmlns:a16="http://schemas.microsoft.com/office/drawing/2014/main" id="{99ED01C0-C496-EA37-41D5-9C98EE014609}"/>
              </a:ext>
            </a:extLst>
          </p:cNvPr>
          <p:cNvSpPr txBox="1"/>
          <p:nvPr/>
        </p:nvSpPr>
        <p:spPr>
          <a:xfrm>
            <a:off x="8944644" y="6320976"/>
            <a:ext cx="3187347" cy="276999"/>
          </a:xfrm>
          <a:prstGeom prst="rect">
            <a:avLst/>
          </a:prstGeom>
          <a:noFill/>
        </p:spPr>
        <p:txBody>
          <a:bodyPr wrap="none" rtlCol="0">
            <a:spAutoFit/>
          </a:bodyPr>
          <a:lstStyle/>
          <a:p>
            <a:pPr algn="r"/>
            <a:r>
              <a:rPr lang="pt-BR" sz="1200" dirty="0">
                <a:solidFill>
                  <a:srgbClr val="FF0000"/>
                </a:solidFill>
                <a:latin typeface="Open Sans" panose="020B0606030504020204" pitchFamily="34" charset="0"/>
                <a:ea typeface="Open Sans" panose="020B0606030504020204" pitchFamily="34" charset="0"/>
                <a:cs typeface="Open Sans" panose="020B0606030504020204" pitchFamily="34" charset="0"/>
              </a:rPr>
              <a:t>Fonte: Apresentação Bacen – Janeiro 2025</a:t>
            </a:r>
          </a:p>
        </p:txBody>
      </p:sp>
      <p:sp>
        <p:nvSpPr>
          <p:cNvPr id="63" name="Retângulo 62">
            <a:extLst>
              <a:ext uri="{FF2B5EF4-FFF2-40B4-BE49-F238E27FC236}">
                <a16:creationId xmlns:a16="http://schemas.microsoft.com/office/drawing/2014/main" id="{254FBC2B-2FCB-EB72-4B53-4D5D58972574}"/>
              </a:ext>
            </a:extLst>
          </p:cNvPr>
          <p:cNvSpPr/>
          <p:nvPr/>
        </p:nvSpPr>
        <p:spPr>
          <a:xfrm>
            <a:off x="0" y="6621517"/>
            <a:ext cx="12192000" cy="236483"/>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4" name="object 10">
            <a:extLst>
              <a:ext uri="{FF2B5EF4-FFF2-40B4-BE49-F238E27FC236}">
                <a16:creationId xmlns:a16="http://schemas.microsoft.com/office/drawing/2014/main" id="{D6768A62-8F40-5CCF-4C32-207EE9B68D02}"/>
              </a:ext>
            </a:extLst>
          </p:cNvPr>
          <p:cNvSpPr txBox="1"/>
          <p:nvPr/>
        </p:nvSpPr>
        <p:spPr>
          <a:xfrm>
            <a:off x="7114593" y="888693"/>
            <a:ext cx="4371975" cy="1328420"/>
          </a:xfrm>
          <a:prstGeom prst="rect">
            <a:avLst/>
          </a:prstGeom>
        </p:spPr>
        <p:txBody>
          <a:bodyPr vert="horz" wrap="square" lIns="0" tIns="45085" rIns="0" bIns="0" rtlCol="0">
            <a:spAutoFit/>
          </a:bodyPr>
          <a:lstStyle/>
          <a:p>
            <a:pPr marL="12700" marR="5080" indent="345440" algn="r">
              <a:lnSpc>
                <a:spcPct val="85000"/>
              </a:lnSpc>
              <a:spcBef>
                <a:spcPts val="355"/>
              </a:spcBef>
            </a:pPr>
            <a:r>
              <a:rPr sz="1400" dirty="0">
                <a:latin typeface="Calibri"/>
                <a:cs typeface="Calibri"/>
              </a:rPr>
              <a:t>Em</a:t>
            </a:r>
            <a:r>
              <a:rPr sz="1400" spc="-60" dirty="0">
                <a:latin typeface="Calibri"/>
                <a:cs typeface="Calibri"/>
              </a:rPr>
              <a:t> </a:t>
            </a:r>
            <a:r>
              <a:rPr sz="1400" dirty="0">
                <a:latin typeface="Calibri"/>
                <a:cs typeface="Calibri"/>
              </a:rPr>
              <a:t>sua</a:t>
            </a:r>
            <a:r>
              <a:rPr sz="1400" spc="-65" dirty="0">
                <a:latin typeface="Calibri"/>
                <a:cs typeface="Calibri"/>
              </a:rPr>
              <a:t> </a:t>
            </a:r>
            <a:r>
              <a:rPr sz="1400" spc="-30" dirty="0">
                <a:latin typeface="Calibri"/>
                <a:cs typeface="Calibri"/>
              </a:rPr>
              <a:t>primeira</a:t>
            </a:r>
            <a:r>
              <a:rPr sz="1400" spc="-50" dirty="0">
                <a:latin typeface="Calibri"/>
                <a:cs typeface="Calibri"/>
              </a:rPr>
              <a:t> </a:t>
            </a:r>
            <a:r>
              <a:rPr sz="1400" dirty="0">
                <a:latin typeface="Calibri"/>
                <a:cs typeface="Calibri"/>
              </a:rPr>
              <a:t>decisão</a:t>
            </a:r>
            <a:r>
              <a:rPr sz="1400" spc="-60" dirty="0">
                <a:latin typeface="Calibri"/>
                <a:cs typeface="Calibri"/>
              </a:rPr>
              <a:t> </a:t>
            </a:r>
            <a:r>
              <a:rPr sz="1400" dirty="0">
                <a:latin typeface="Calibri"/>
                <a:cs typeface="Calibri"/>
              </a:rPr>
              <a:t>de</a:t>
            </a:r>
            <a:r>
              <a:rPr sz="1400" spc="-60" dirty="0">
                <a:latin typeface="Calibri"/>
                <a:cs typeface="Calibri"/>
              </a:rPr>
              <a:t> </a:t>
            </a:r>
            <a:r>
              <a:rPr sz="1400" spc="-50" dirty="0">
                <a:latin typeface="Calibri"/>
                <a:cs typeface="Calibri"/>
              </a:rPr>
              <a:t>2025,</a:t>
            </a:r>
            <a:r>
              <a:rPr sz="1400" spc="-75" dirty="0">
                <a:latin typeface="Calibri"/>
                <a:cs typeface="Calibri"/>
              </a:rPr>
              <a:t> </a:t>
            </a:r>
            <a:r>
              <a:rPr sz="1400" dirty="0">
                <a:latin typeface="Calibri"/>
                <a:cs typeface="Calibri"/>
              </a:rPr>
              <a:t>o</a:t>
            </a:r>
            <a:r>
              <a:rPr sz="1400" spc="-55" dirty="0">
                <a:latin typeface="Calibri"/>
                <a:cs typeface="Calibri"/>
              </a:rPr>
              <a:t> </a:t>
            </a:r>
            <a:r>
              <a:rPr sz="1400" dirty="0">
                <a:latin typeface="Calibri"/>
                <a:cs typeface="Calibri"/>
              </a:rPr>
              <a:t>Copom</a:t>
            </a:r>
            <a:r>
              <a:rPr sz="1400" spc="-70" dirty="0">
                <a:latin typeface="Calibri"/>
                <a:cs typeface="Calibri"/>
              </a:rPr>
              <a:t> </a:t>
            </a:r>
            <a:r>
              <a:rPr sz="1400" spc="-20" dirty="0">
                <a:latin typeface="Calibri"/>
                <a:cs typeface="Calibri"/>
              </a:rPr>
              <a:t>elevou</a:t>
            </a:r>
            <a:r>
              <a:rPr sz="1400" spc="-40" dirty="0">
                <a:latin typeface="Calibri"/>
                <a:cs typeface="Calibri"/>
              </a:rPr>
              <a:t> </a:t>
            </a:r>
            <a:r>
              <a:rPr sz="1400" dirty="0">
                <a:latin typeface="Calibri"/>
                <a:cs typeface="Calibri"/>
              </a:rPr>
              <a:t>a</a:t>
            </a:r>
            <a:r>
              <a:rPr sz="1400" spc="-60" dirty="0">
                <a:latin typeface="Calibri"/>
                <a:cs typeface="Calibri"/>
              </a:rPr>
              <a:t> </a:t>
            </a:r>
            <a:r>
              <a:rPr sz="1400" spc="-20" dirty="0">
                <a:latin typeface="Calibri"/>
                <a:cs typeface="Calibri"/>
              </a:rPr>
              <a:t>taxa Selic</a:t>
            </a:r>
            <a:r>
              <a:rPr sz="1400" spc="-60" dirty="0">
                <a:latin typeface="Calibri"/>
                <a:cs typeface="Calibri"/>
              </a:rPr>
              <a:t> </a:t>
            </a:r>
            <a:r>
              <a:rPr sz="1400" spc="-10" dirty="0">
                <a:latin typeface="Calibri"/>
                <a:cs typeface="Calibri"/>
              </a:rPr>
              <a:t>para</a:t>
            </a:r>
            <a:r>
              <a:rPr sz="1400" spc="-40" dirty="0">
                <a:latin typeface="Calibri"/>
                <a:cs typeface="Calibri"/>
              </a:rPr>
              <a:t> </a:t>
            </a:r>
            <a:r>
              <a:rPr sz="1400" spc="-70" dirty="0">
                <a:latin typeface="Calibri"/>
                <a:cs typeface="Calibri"/>
              </a:rPr>
              <a:t>13,25%</a:t>
            </a:r>
            <a:r>
              <a:rPr sz="1400" spc="-75" dirty="0">
                <a:latin typeface="Calibri"/>
                <a:cs typeface="Calibri"/>
              </a:rPr>
              <a:t> </a:t>
            </a:r>
            <a:r>
              <a:rPr sz="1400" dirty="0">
                <a:latin typeface="Calibri"/>
                <a:cs typeface="Calibri"/>
              </a:rPr>
              <a:t>ao</a:t>
            </a:r>
            <a:r>
              <a:rPr sz="1400" spc="-50" dirty="0">
                <a:latin typeface="Calibri"/>
                <a:cs typeface="Calibri"/>
              </a:rPr>
              <a:t> </a:t>
            </a:r>
            <a:r>
              <a:rPr sz="1400" spc="-30" dirty="0">
                <a:latin typeface="Calibri"/>
                <a:cs typeface="Calibri"/>
              </a:rPr>
              <a:t>ano,</a:t>
            </a:r>
            <a:r>
              <a:rPr sz="1400" spc="-40" dirty="0">
                <a:latin typeface="Calibri"/>
                <a:cs typeface="Calibri"/>
              </a:rPr>
              <a:t> </a:t>
            </a:r>
            <a:r>
              <a:rPr sz="1400" dirty="0">
                <a:latin typeface="Calibri"/>
                <a:cs typeface="Calibri"/>
              </a:rPr>
              <a:t>entregando</a:t>
            </a:r>
            <a:r>
              <a:rPr sz="1400" spc="-35" dirty="0">
                <a:latin typeface="Calibri"/>
                <a:cs typeface="Calibri"/>
              </a:rPr>
              <a:t> </a:t>
            </a:r>
            <a:r>
              <a:rPr sz="1400" dirty="0">
                <a:latin typeface="Calibri"/>
                <a:cs typeface="Calibri"/>
              </a:rPr>
              <a:t>a</a:t>
            </a:r>
            <a:r>
              <a:rPr sz="1400" spc="-55" dirty="0">
                <a:latin typeface="Calibri"/>
                <a:cs typeface="Calibri"/>
              </a:rPr>
              <a:t> </a:t>
            </a:r>
            <a:r>
              <a:rPr sz="1400" spc="-30" dirty="0">
                <a:latin typeface="Calibri"/>
                <a:cs typeface="Calibri"/>
              </a:rPr>
              <a:t>primeira</a:t>
            </a:r>
            <a:r>
              <a:rPr sz="1400" spc="-45" dirty="0">
                <a:latin typeface="Calibri"/>
                <a:cs typeface="Calibri"/>
              </a:rPr>
              <a:t> </a:t>
            </a:r>
            <a:r>
              <a:rPr sz="1400" dirty="0">
                <a:latin typeface="Calibri"/>
                <a:cs typeface="Calibri"/>
              </a:rPr>
              <a:t>das</a:t>
            </a:r>
            <a:r>
              <a:rPr sz="1400" spc="-60" dirty="0">
                <a:latin typeface="Calibri"/>
                <a:cs typeface="Calibri"/>
              </a:rPr>
              <a:t> </a:t>
            </a:r>
            <a:r>
              <a:rPr sz="1400" spc="-20" dirty="0">
                <a:latin typeface="Calibri"/>
                <a:cs typeface="Calibri"/>
              </a:rPr>
              <a:t>duas</a:t>
            </a:r>
            <a:r>
              <a:rPr sz="1400" spc="500" dirty="0">
                <a:latin typeface="Calibri"/>
                <a:cs typeface="Calibri"/>
              </a:rPr>
              <a:t> </a:t>
            </a:r>
            <a:r>
              <a:rPr sz="1400" spc="-10" dirty="0">
                <a:latin typeface="Calibri"/>
                <a:cs typeface="Calibri"/>
              </a:rPr>
              <a:t>altas</a:t>
            </a:r>
            <a:r>
              <a:rPr sz="1400" spc="-45" dirty="0">
                <a:latin typeface="Calibri"/>
                <a:cs typeface="Calibri"/>
              </a:rPr>
              <a:t> </a:t>
            </a:r>
            <a:r>
              <a:rPr sz="1400" dirty="0">
                <a:latin typeface="Calibri"/>
                <a:cs typeface="Calibri"/>
              </a:rPr>
              <a:t>de</a:t>
            </a:r>
            <a:r>
              <a:rPr sz="1400" spc="-70" dirty="0">
                <a:latin typeface="Calibri"/>
                <a:cs typeface="Calibri"/>
              </a:rPr>
              <a:t> </a:t>
            </a:r>
            <a:r>
              <a:rPr sz="1400" spc="-55" dirty="0">
                <a:latin typeface="Calibri"/>
                <a:cs typeface="Calibri"/>
              </a:rPr>
              <a:t>100</a:t>
            </a:r>
            <a:r>
              <a:rPr sz="1400" spc="-65" dirty="0">
                <a:latin typeface="Calibri"/>
                <a:cs typeface="Calibri"/>
              </a:rPr>
              <a:t> </a:t>
            </a:r>
            <a:r>
              <a:rPr sz="1400" spc="-35" dirty="0">
                <a:latin typeface="Calibri"/>
                <a:cs typeface="Calibri"/>
              </a:rPr>
              <a:t>p.b.</a:t>
            </a:r>
            <a:r>
              <a:rPr sz="1400" spc="-90" dirty="0">
                <a:latin typeface="Calibri"/>
                <a:cs typeface="Calibri"/>
              </a:rPr>
              <a:t> </a:t>
            </a:r>
            <a:r>
              <a:rPr sz="1400" spc="-10" dirty="0">
                <a:latin typeface="Calibri"/>
                <a:cs typeface="Calibri"/>
              </a:rPr>
              <a:t>sinalizadas</a:t>
            </a:r>
            <a:r>
              <a:rPr sz="1400" spc="-40" dirty="0">
                <a:latin typeface="Calibri"/>
                <a:cs typeface="Calibri"/>
              </a:rPr>
              <a:t> </a:t>
            </a:r>
            <a:r>
              <a:rPr sz="1400" spc="-10" dirty="0">
                <a:latin typeface="Calibri"/>
                <a:cs typeface="Calibri"/>
              </a:rPr>
              <a:t>em</a:t>
            </a:r>
            <a:r>
              <a:rPr sz="1400" spc="-75" dirty="0">
                <a:latin typeface="Calibri"/>
                <a:cs typeface="Calibri"/>
              </a:rPr>
              <a:t> </a:t>
            </a:r>
            <a:r>
              <a:rPr sz="1400" spc="-10" dirty="0">
                <a:latin typeface="Calibri"/>
                <a:cs typeface="Calibri"/>
              </a:rPr>
              <a:t>dezembro,</a:t>
            </a:r>
            <a:r>
              <a:rPr sz="1400" spc="-45" dirty="0">
                <a:latin typeface="Calibri"/>
                <a:cs typeface="Calibri"/>
              </a:rPr>
              <a:t> </a:t>
            </a:r>
            <a:r>
              <a:rPr sz="1400" dirty="0">
                <a:latin typeface="Calibri"/>
                <a:cs typeface="Calibri"/>
              </a:rPr>
              <a:t>após</a:t>
            </a:r>
            <a:r>
              <a:rPr sz="1400" spc="-55" dirty="0">
                <a:latin typeface="Calibri"/>
                <a:cs typeface="Calibri"/>
              </a:rPr>
              <a:t> </a:t>
            </a:r>
            <a:r>
              <a:rPr sz="1400" spc="-10" dirty="0">
                <a:latin typeface="Calibri"/>
                <a:cs typeface="Calibri"/>
              </a:rPr>
              <a:t>elevação</a:t>
            </a:r>
            <a:r>
              <a:rPr sz="1400" spc="-50" dirty="0">
                <a:latin typeface="Calibri"/>
                <a:cs typeface="Calibri"/>
              </a:rPr>
              <a:t> </a:t>
            </a:r>
            <a:r>
              <a:rPr sz="1400" spc="-25" dirty="0">
                <a:latin typeface="Calibri"/>
                <a:cs typeface="Calibri"/>
              </a:rPr>
              <a:t>de </a:t>
            </a:r>
            <a:r>
              <a:rPr sz="1400" dirty="0">
                <a:latin typeface="Calibri"/>
                <a:cs typeface="Calibri"/>
              </a:rPr>
              <a:t>mesma</a:t>
            </a:r>
            <a:r>
              <a:rPr sz="1400" spc="-35" dirty="0">
                <a:latin typeface="Calibri"/>
                <a:cs typeface="Calibri"/>
              </a:rPr>
              <a:t> </a:t>
            </a:r>
            <a:r>
              <a:rPr sz="1400" spc="-10" dirty="0">
                <a:latin typeface="Calibri"/>
                <a:cs typeface="Calibri"/>
              </a:rPr>
              <a:t>magnitude</a:t>
            </a:r>
            <a:r>
              <a:rPr sz="1400" spc="-40" dirty="0">
                <a:latin typeface="Calibri"/>
                <a:cs typeface="Calibri"/>
              </a:rPr>
              <a:t> </a:t>
            </a:r>
            <a:r>
              <a:rPr sz="1400" spc="-20" dirty="0">
                <a:latin typeface="Calibri"/>
                <a:cs typeface="Calibri"/>
              </a:rPr>
              <a:t>naquela</a:t>
            </a:r>
            <a:r>
              <a:rPr sz="1400" spc="-30" dirty="0">
                <a:latin typeface="Calibri"/>
                <a:cs typeface="Calibri"/>
              </a:rPr>
              <a:t> </a:t>
            </a:r>
            <a:r>
              <a:rPr sz="1400" spc="-20" dirty="0">
                <a:latin typeface="Calibri"/>
                <a:cs typeface="Calibri"/>
              </a:rPr>
              <a:t>ocasião. </a:t>
            </a:r>
            <a:r>
              <a:rPr sz="1400" dirty="0">
                <a:latin typeface="Calibri"/>
                <a:cs typeface="Calibri"/>
              </a:rPr>
              <a:t>O</a:t>
            </a:r>
            <a:r>
              <a:rPr sz="1400" spc="-30" dirty="0">
                <a:latin typeface="Calibri"/>
                <a:cs typeface="Calibri"/>
              </a:rPr>
              <a:t> </a:t>
            </a:r>
            <a:r>
              <a:rPr sz="1400" spc="-20" dirty="0">
                <a:latin typeface="Calibri"/>
                <a:cs typeface="Calibri"/>
              </a:rPr>
              <a:t>comitê </a:t>
            </a:r>
            <a:r>
              <a:rPr sz="1400" spc="-25" dirty="0">
                <a:latin typeface="Calibri"/>
                <a:cs typeface="Calibri"/>
              </a:rPr>
              <a:t>reafirmou </a:t>
            </a:r>
            <a:r>
              <a:rPr sz="1400" spc="-50" dirty="0">
                <a:latin typeface="Calibri"/>
                <a:cs typeface="Calibri"/>
              </a:rPr>
              <a:t>o </a:t>
            </a:r>
            <a:r>
              <a:rPr sz="1400" spc="-20" dirty="0">
                <a:latin typeface="Calibri"/>
                <a:cs typeface="Calibri"/>
              </a:rPr>
              <a:t>plano</a:t>
            </a:r>
            <a:r>
              <a:rPr sz="1400" spc="-60" dirty="0">
                <a:latin typeface="Calibri"/>
                <a:cs typeface="Calibri"/>
              </a:rPr>
              <a:t> </a:t>
            </a:r>
            <a:r>
              <a:rPr sz="1400" dirty="0">
                <a:latin typeface="Calibri"/>
                <a:cs typeface="Calibri"/>
              </a:rPr>
              <a:t>de</a:t>
            </a:r>
            <a:r>
              <a:rPr sz="1400" spc="-55" dirty="0">
                <a:latin typeface="Calibri"/>
                <a:cs typeface="Calibri"/>
              </a:rPr>
              <a:t> </a:t>
            </a:r>
            <a:r>
              <a:rPr sz="1400" spc="-10" dirty="0">
                <a:latin typeface="Calibri"/>
                <a:cs typeface="Calibri"/>
              </a:rPr>
              <a:t>voo</a:t>
            </a:r>
            <a:r>
              <a:rPr sz="1400" spc="-45" dirty="0">
                <a:latin typeface="Calibri"/>
                <a:cs typeface="Calibri"/>
              </a:rPr>
              <a:t> </a:t>
            </a:r>
            <a:r>
              <a:rPr sz="1400" spc="-30" dirty="0">
                <a:latin typeface="Calibri"/>
                <a:cs typeface="Calibri"/>
              </a:rPr>
              <a:t>(+100</a:t>
            </a:r>
            <a:r>
              <a:rPr sz="1400" spc="-90" dirty="0">
                <a:latin typeface="Calibri"/>
                <a:cs typeface="Calibri"/>
              </a:rPr>
              <a:t> </a:t>
            </a:r>
            <a:r>
              <a:rPr sz="1400" spc="-40" dirty="0">
                <a:latin typeface="Calibri"/>
                <a:cs typeface="Calibri"/>
              </a:rPr>
              <a:t>p.b.)</a:t>
            </a:r>
            <a:r>
              <a:rPr sz="1400" spc="-80" dirty="0">
                <a:latin typeface="Calibri"/>
                <a:cs typeface="Calibri"/>
              </a:rPr>
              <a:t> </a:t>
            </a:r>
            <a:r>
              <a:rPr sz="1400" spc="-10" dirty="0">
                <a:latin typeface="Calibri"/>
                <a:cs typeface="Calibri"/>
              </a:rPr>
              <a:t>para</a:t>
            </a:r>
            <a:r>
              <a:rPr sz="1400" spc="-55" dirty="0">
                <a:latin typeface="Calibri"/>
                <a:cs typeface="Calibri"/>
              </a:rPr>
              <a:t> </a:t>
            </a:r>
            <a:r>
              <a:rPr sz="1400" dirty="0">
                <a:latin typeface="Calibri"/>
                <a:cs typeface="Calibri"/>
              </a:rPr>
              <a:t>a</a:t>
            </a:r>
            <a:r>
              <a:rPr sz="1400" spc="-40" dirty="0">
                <a:latin typeface="Calibri"/>
                <a:cs typeface="Calibri"/>
              </a:rPr>
              <a:t> </a:t>
            </a:r>
            <a:r>
              <a:rPr sz="1400" spc="-10" dirty="0">
                <a:latin typeface="Calibri"/>
                <a:cs typeface="Calibri"/>
              </a:rPr>
              <a:t>próxima</a:t>
            </a:r>
            <a:r>
              <a:rPr sz="1400" spc="-55" dirty="0">
                <a:latin typeface="Calibri"/>
                <a:cs typeface="Calibri"/>
              </a:rPr>
              <a:t> </a:t>
            </a:r>
            <a:r>
              <a:rPr sz="1400" spc="-30" dirty="0">
                <a:latin typeface="Calibri"/>
                <a:cs typeface="Calibri"/>
              </a:rPr>
              <a:t>reunião,</a:t>
            </a:r>
            <a:r>
              <a:rPr sz="1400" spc="-40" dirty="0">
                <a:latin typeface="Calibri"/>
                <a:cs typeface="Calibri"/>
              </a:rPr>
              <a:t> </a:t>
            </a:r>
            <a:r>
              <a:rPr sz="1400" spc="-10" dirty="0">
                <a:latin typeface="Calibri"/>
                <a:cs typeface="Calibri"/>
              </a:rPr>
              <a:t>que</a:t>
            </a:r>
            <a:r>
              <a:rPr sz="1400" spc="-65" dirty="0">
                <a:latin typeface="Calibri"/>
                <a:cs typeface="Calibri"/>
              </a:rPr>
              <a:t> </a:t>
            </a:r>
            <a:r>
              <a:rPr sz="1400" spc="-10" dirty="0">
                <a:latin typeface="Calibri"/>
                <a:cs typeface="Calibri"/>
              </a:rPr>
              <a:t>ocorrerá nos</a:t>
            </a:r>
            <a:r>
              <a:rPr sz="1400" spc="-45" dirty="0">
                <a:latin typeface="Calibri"/>
                <a:cs typeface="Calibri"/>
              </a:rPr>
              <a:t> </a:t>
            </a:r>
            <a:r>
              <a:rPr sz="1400" spc="-10" dirty="0">
                <a:latin typeface="Calibri"/>
                <a:cs typeface="Calibri"/>
              </a:rPr>
              <a:t>dias</a:t>
            </a:r>
            <a:r>
              <a:rPr sz="1400" spc="-75" dirty="0">
                <a:latin typeface="Calibri"/>
                <a:cs typeface="Calibri"/>
              </a:rPr>
              <a:t> </a:t>
            </a:r>
            <a:r>
              <a:rPr sz="1400" spc="-114" dirty="0">
                <a:latin typeface="Calibri"/>
                <a:cs typeface="Calibri"/>
              </a:rPr>
              <a:t>18</a:t>
            </a:r>
            <a:r>
              <a:rPr sz="1400" spc="-65" dirty="0">
                <a:latin typeface="Calibri"/>
                <a:cs typeface="Calibri"/>
              </a:rPr>
              <a:t> </a:t>
            </a:r>
            <a:r>
              <a:rPr sz="1400" spc="-30" dirty="0">
                <a:latin typeface="Calibri"/>
                <a:cs typeface="Calibri"/>
              </a:rPr>
              <a:t>e</a:t>
            </a:r>
            <a:r>
              <a:rPr sz="1400" spc="-60" dirty="0">
                <a:latin typeface="Calibri"/>
                <a:cs typeface="Calibri"/>
              </a:rPr>
              <a:t> </a:t>
            </a:r>
            <a:r>
              <a:rPr sz="1400" spc="-114" dirty="0">
                <a:latin typeface="Calibri"/>
                <a:cs typeface="Calibri"/>
              </a:rPr>
              <a:t>19</a:t>
            </a:r>
            <a:r>
              <a:rPr sz="1400" spc="-60" dirty="0">
                <a:latin typeface="Calibri"/>
                <a:cs typeface="Calibri"/>
              </a:rPr>
              <a:t> </a:t>
            </a:r>
            <a:r>
              <a:rPr sz="1400" dirty="0">
                <a:latin typeface="Calibri"/>
                <a:cs typeface="Calibri"/>
              </a:rPr>
              <a:t>de</a:t>
            </a:r>
            <a:r>
              <a:rPr sz="1400" spc="-75" dirty="0">
                <a:latin typeface="Calibri"/>
                <a:cs typeface="Calibri"/>
              </a:rPr>
              <a:t> </a:t>
            </a:r>
            <a:r>
              <a:rPr sz="1400" spc="-20" dirty="0">
                <a:latin typeface="Calibri"/>
                <a:cs typeface="Calibri"/>
              </a:rPr>
              <a:t>março.</a:t>
            </a:r>
            <a:r>
              <a:rPr sz="1400" spc="-50" dirty="0">
                <a:latin typeface="Calibri"/>
                <a:cs typeface="Calibri"/>
              </a:rPr>
              <a:t> </a:t>
            </a:r>
            <a:r>
              <a:rPr sz="1400" spc="-10" dirty="0">
                <a:latin typeface="Calibri"/>
                <a:cs typeface="Calibri"/>
              </a:rPr>
              <a:t>No</a:t>
            </a:r>
            <a:r>
              <a:rPr sz="1400" spc="-65" dirty="0">
                <a:latin typeface="Calibri"/>
                <a:cs typeface="Calibri"/>
              </a:rPr>
              <a:t> </a:t>
            </a:r>
            <a:r>
              <a:rPr sz="1400" spc="-20" dirty="0">
                <a:latin typeface="Calibri"/>
                <a:cs typeface="Calibri"/>
              </a:rPr>
              <a:t>entanto,</a:t>
            </a:r>
            <a:r>
              <a:rPr sz="1400" spc="-25" dirty="0">
                <a:latin typeface="Calibri"/>
                <a:cs typeface="Calibri"/>
              </a:rPr>
              <a:t> </a:t>
            </a:r>
            <a:r>
              <a:rPr sz="1400" dirty="0">
                <a:latin typeface="Calibri"/>
                <a:cs typeface="Calibri"/>
              </a:rPr>
              <a:t>as</a:t>
            </a:r>
            <a:r>
              <a:rPr sz="1400" spc="-60" dirty="0">
                <a:latin typeface="Calibri"/>
                <a:cs typeface="Calibri"/>
              </a:rPr>
              <a:t> </a:t>
            </a:r>
            <a:r>
              <a:rPr sz="1400" spc="-20" dirty="0">
                <a:latin typeface="Calibri"/>
                <a:cs typeface="Calibri"/>
              </a:rPr>
              <a:t>autoridades</a:t>
            </a:r>
            <a:r>
              <a:rPr sz="1400" spc="-45" dirty="0">
                <a:latin typeface="Calibri"/>
                <a:cs typeface="Calibri"/>
              </a:rPr>
              <a:t> </a:t>
            </a:r>
            <a:r>
              <a:rPr sz="1400" spc="-25" dirty="0">
                <a:latin typeface="Calibri"/>
                <a:cs typeface="Calibri"/>
              </a:rPr>
              <a:t>não </a:t>
            </a:r>
            <a:r>
              <a:rPr sz="1400" spc="-10" dirty="0">
                <a:latin typeface="Calibri"/>
                <a:cs typeface="Calibri"/>
              </a:rPr>
              <a:t>forneceram</a:t>
            </a:r>
            <a:r>
              <a:rPr sz="1400" spc="-30" dirty="0">
                <a:latin typeface="Calibri"/>
                <a:cs typeface="Calibri"/>
              </a:rPr>
              <a:t> </a:t>
            </a:r>
            <a:r>
              <a:rPr sz="1400" spc="-10" dirty="0">
                <a:latin typeface="Calibri"/>
                <a:cs typeface="Calibri"/>
              </a:rPr>
              <a:t>sinalização</a:t>
            </a:r>
            <a:r>
              <a:rPr sz="1400" spc="-45" dirty="0">
                <a:latin typeface="Calibri"/>
                <a:cs typeface="Calibri"/>
              </a:rPr>
              <a:t> </a:t>
            </a:r>
            <a:r>
              <a:rPr sz="1400" spc="-10" dirty="0">
                <a:latin typeface="Calibri"/>
                <a:cs typeface="Calibri"/>
              </a:rPr>
              <a:t>clara</a:t>
            </a:r>
            <a:r>
              <a:rPr sz="1400" spc="-35" dirty="0">
                <a:latin typeface="Calibri"/>
                <a:cs typeface="Calibri"/>
              </a:rPr>
              <a:t> </a:t>
            </a:r>
            <a:r>
              <a:rPr sz="1400" dirty="0">
                <a:latin typeface="Calibri"/>
                <a:cs typeface="Calibri"/>
              </a:rPr>
              <a:t>para</a:t>
            </a:r>
            <a:r>
              <a:rPr sz="1400" spc="-40" dirty="0">
                <a:latin typeface="Calibri"/>
                <a:cs typeface="Calibri"/>
              </a:rPr>
              <a:t> </a:t>
            </a:r>
            <a:r>
              <a:rPr sz="1400" spc="-20" dirty="0">
                <a:latin typeface="Calibri"/>
                <a:cs typeface="Calibri"/>
              </a:rPr>
              <a:t>além</a:t>
            </a:r>
            <a:r>
              <a:rPr sz="1400" spc="-50" dirty="0">
                <a:latin typeface="Calibri"/>
                <a:cs typeface="Calibri"/>
              </a:rPr>
              <a:t> </a:t>
            </a:r>
            <a:r>
              <a:rPr sz="1400" spc="-10" dirty="0">
                <a:latin typeface="Calibri"/>
                <a:cs typeface="Calibri"/>
              </a:rPr>
              <a:t>desse</a:t>
            </a:r>
            <a:r>
              <a:rPr sz="1400" spc="-60" dirty="0">
                <a:latin typeface="Calibri"/>
                <a:cs typeface="Calibri"/>
              </a:rPr>
              <a:t> </a:t>
            </a:r>
            <a:r>
              <a:rPr sz="1400" spc="-10" dirty="0">
                <a:latin typeface="Calibri"/>
                <a:cs typeface="Calibri"/>
              </a:rPr>
              <a:t>ponto.</a:t>
            </a:r>
            <a:endParaRPr sz="1400">
              <a:latin typeface="Calibri"/>
              <a:cs typeface="Calibri"/>
            </a:endParaRPr>
          </a:p>
        </p:txBody>
      </p:sp>
      <p:sp>
        <p:nvSpPr>
          <p:cNvPr id="65" name="object 11">
            <a:extLst>
              <a:ext uri="{FF2B5EF4-FFF2-40B4-BE49-F238E27FC236}">
                <a16:creationId xmlns:a16="http://schemas.microsoft.com/office/drawing/2014/main" id="{3B52258B-D12E-B89A-6D5A-92787DBC6322}"/>
              </a:ext>
            </a:extLst>
          </p:cNvPr>
          <p:cNvSpPr txBox="1"/>
          <p:nvPr/>
        </p:nvSpPr>
        <p:spPr>
          <a:xfrm>
            <a:off x="11795940" y="1295906"/>
            <a:ext cx="168910" cy="452120"/>
          </a:xfrm>
          <a:prstGeom prst="rect">
            <a:avLst/>
          </a:prstGeom>
        </p:spPr>
        <p:txBody>
          <a:bodyPr vert="horz" wrap="square" lIns="0" tIns="12065" rIns="0" bIns="0" rtlCol="0">
            <a:spAutoFit/>
          </a:bodyPr>
          <a:lstStyle/>
          <a:p>
            <a:pPr marL="12700">
              <a:lnSpc>
                <a:spcPct val="100000"/>
              </a:lnSpc>
              <a:spcBef>
                <a:spcPts val="95"/>
              </a:spcBef>
            </a:pPr>
            <a:r>
              <a:rPr sz="2800" b="1" spc="-350" dirty="0">
                <a:solidFill>
                  <a:srgbClr val="EB6F00"/>
                </a:solidFill>
                <a:latin typeface="Calibri"/>
                <a:cs typeface="Calibri"/>
              </a:rPr>
              <a:t>1</a:t>
            </a:r>
            <a:endParaRPr sz="2800">
              <a:latin typeface="Calibri"/>
              <a:cs typeface="Calibri"/>
            </a:endParaRPr>
          </a:p>
        </p:txBody>
      </p:sp>
      <p:grpSp>
        <p:nvGrpSpPr>
          <p:cNvPr id="66" name="object 12">
            <a:extLst>
              <a:ext uri="{FF2B5EF4-FFF2-40B4-BE49-F238E27FC236}">
                <a16:creationId xmlns:a16="http://schemas.microsoft.com/office/drawing/2014/main" id="{089EDD37-D593-5AA3-1C8D-A78760E12BDF}"/>
              </a:ext>
            </a:extLst>
          </p:cNvPr>
          <p:cNvGrpSpPr/>
          <p:nvPr/>
        </p:nvGrpSpPr>
        <p:grpSpPr>
          <a:xfrm>
            <a:off x="11599979" y="1491223"/>
            <a:ext cx="128905" cy="4535170"/>
            <a:chOff x="10511408" y="1694425"/>
            <a:chExt cx="128905" cy="4535170"/>
          </a:xfrm>
        </p:grpSpPr>
        <p:pic>
          <p:nvPicPr>
            <p:cNvPr id="67" name="object 13">
              <a:extLst>
                <a:ext uri="{FF2B5EF4-FFF2-40B4-BE49-F238E27FC236}">
                  <a16:creationId xmlns:a16="http://schemas.microsoft.com/office/drawing/2014/main" id="{4BAABFC1-4B74-AEF2-5FAD-F67C3F425199}"/>
                </a:ext>
              </a:extLst>
            </p:cNvPr>
            <p:cNvPicPr/>
            <p:nvPr/>
          </p:nvPicPr>
          <p:blipFill>
            <a:blip r:embed="rId2" cstate="print"/>
            <a:stretch>
              <a:fillRect/>
            </a:stretch>
          </p:blipFill>
          <p:spPr>
            <a:xfrm>
              <a:off x="10524362" y="1694425"/>
              <a:ext cx="102933" cy="109736"/>
            </a:xfrm>
            <a:prstGeom prst="rect">
              <a:avLst/>
            </a:prstGeom>
          </p:spPr>
        </p:pic>
        <p:pic>
          <p:nvPicPr>
            <p:cNvPr id="68" name="object 14">
              <a:extLst>
                <a:ext uri="{FF2B5EF4-FFF2-40B4-BE49-F238E27FC236}">
                  <a16:creationId xmlns:a16="http://schemas.microsoft.com/office/drawing/2014/main" id="{128ADCEF-4EED-CB27-4E64-0B1D98D7EED5}"/>
                </a:ext>
              </a:extLst>
            </p:cNvPr>
            <p:cNvPicPr/>
            <p:nvPr/>
          </p:nvPicPr>
          <p:blipFill>
            <a:blip r:embed="rId2" cstate="print"/>
            <a:stretch>
              <a:fillRect/>
            </a:stretch>
          </p:blipFill>
          <p:spPr>
            <a:xfrm>
              <a:off x="10511408" y="2997697"/>
              <a:ext cx="102933" cy="109738"/>
            </a:xfrm>
            <a:prstGeom prst="rect">
              <a:avLst/>
            </a:prstGeom>
          </p:spPr>
        </p:pic>
        <p:pic>
          <p:nvPicPr>
            <p:cNvPr id="69" name="object 15">
              <a:extLst>
                <a:ext uri="{FF2B5EF4-FFF2-40B4-BE49-F238E27FC236}">
                  <a16:creationId xmlns:a16="http://schemas.microsoft.com/office/drawing/2014/main" id="{DE48594C-271F-5DC9-3D54-431978422999}"/>
                </a:ext>
              </a:extLst>
            </p:cNvPr>
            <p:cNvPicPr/>
            <p:nvPr/>
          </p:nvPicPr>
          <p:blipFill>
            <a:blip r:embed="rId2" cstate="print"/>
            <a:stretch>
              <a:fillRect/>
            </a:stretch>
          </p:blipFill>
          <p:spPr>
            <a:xfrm>
              <a:off x="10524362" y="4526271"/>
              <a:ext cx="102933" cy="109736"/>
            </a:xfrm>
            <a:prstGeom prst="rect">
              <a:avLst/>
            </a:prstGeom>
          </p:spPr>
        </p:pic>
        <p:pic>
          <p:nvPicPr>
            <p:cNvPr id="70" name="object 16">
              <a:extLst>
                <a:ext uri="{FF2B5EF4-FFF2-40B4-BE49-F238E27FC236}">
                  <a16:creationId xmlns:a16="http://schemas.microsoft.com/office/drawing/2014/main" id="{6A3B0FAA-AED2-F600-0AE9-C925E32EB2D9}"/>
                </a:ext>
              </a:extLst>
            </p:cNvPr>
            <p:cNvPicPr/>
            <p:nvPr/>
          </p:nvPicPr>
          <p:blipFill>
            <a:blip r:embed="rId2" cstate="print"/>
            <a:stretch>
              <a:fillRect/>
            </a:stretch>
          </p:blipFill>
          <p:spPr>
            <a:xfrm>
              <a:off x="10537189" y="6119587"/>
              <a:ext cx="102933" cy="109736"/>
            </a:xfrm>
            <a:prstGeom prst="rect">
              <a:avLst/>
            </a:prstGeom>
          </p:spPr>
        </p:pic>
      </p:grpSp>
      <p:sp>
        <p:nvSpPr>
          <p:cNvPr id="71" name="object 18">
            <a:extLst>
              <a:ext uri="{FF2B5EF4-FFF2-40B4-BE49-F238E27FC236}">
                <a16:creationId xmlns:a16="http://schemas.microsoft.com/office/drawing/2014/main" id="{379097AE-C726-AA1B-8F62-CE507B0BADBA}"/>
              </a:ext>
            </a:extLst>
          </p:cNvPr>
          <p:cNvSpPr txBox="1"/>
          <p:nvPr/>
        </p:nvSpPr>
        <p:spPr>
          <a:xfrm>
            <a:off x="11827944" y="2624579"/>
            <a:ext cx="197485" cy="452120"/>
          </a:xfrm>
          <a:prstGeom prst="rect">
            <a:avLst/>
          </a:prstGeom>
        </p:spPr>
        <p:txBody>
          <a:bodyPr vert="horz" wrap="square" lIns="0" tIns="12065" rIns="0" bIns="0" rtlCol="0">
            <a:spAutoFit/>
          </a:bodyPr>
          <a:lstStyle/>
          <a:p>
            <a:pPr marL="12700">
              <a:lnSpc>
                <a:spcPct val="100000"/>
              </a:lnSpc>
              <a:spcBef>
                <a:spcPts val="95"/>
              </a:spcBef>
            </a:pPr>
            <a:r>
              <a:rPr sz="2800" b="1" spc="-50" dirty="0">
                <a:solidFill>
                  <a:srgbClr val="EB6F00"/>
                </a:solidFill>
                <a:latin typeface="Calibri"/>
                <a:cs typeface="Calibri"/>
              </a:rPr>
              <a:t>2</a:t>
            </a:r>
            <a:endParaRPr sz="2800">
              <a:latin typeface="Calibri"/>
              <a:cs typeface="Calibri"/>
            </a:endParaRPr>
          </a:p>
        </p:txBody>
      </p:sp>
      <p:sp>
        <p:nvSpPr>
          <p:cNvPr id="72" name="object 19">
            <a:extLst>
              <a:ext uri="{FF2B5EF4-FFF2-40B4-BE49-F238E27FC236}">
                <a16:creationId xmlns:a16="http://schemas.microsoft.com/office/drawing/2014/main" id="{BBAE0049-6C72-2FC2-F172-3A637BAE4B4C}"/>
              </a:ext>
            </a:extLst>
          </p:cNvPr>
          <p:cNvSpPr txBox="1"/>
          <p:nvPr/>
        </p:nvSpPr>
        <p:spPr>
          <a:xfrm>
            <a:off x="7053253" y="2405124"/>
            <a:ext cx="4417060" cy="783590"/>
          </a:xfrm>
          <a:prstGeom prst="rect">
            <a:avLst/>
          </a:prstGeom>
        </p:spPr>
        <p:txBody>
          <a:bodyPr vert="horz" wrap="square" lIns="0" tIns="45720" rIns="0" bIns="0" rtlCol="0">
            <a:spAutoFit/>
          </a:bodyPr>
          <a:lstStyle/>
          <a:p>
            <a:pPr marL="12700" marR="5080" indent="332105" algn="r">
              <a:lnSpc>
                <a:spcPts val="1430"/>
              </a:lnSpc>
              <a:spcBef>
                <a:spcPts val="360"/>
              </a:spcBef>
            </a:pPr>
            <a:r>
              <a:rPr sz="1400" spc="-25" dirty="0">
                <a:latin typeface="Calibri"/>
                <a:cs typeface="Calibri"/>
              </a:rPr>
              <a:t>Mantemos</a:t>
            </a:r>
            <a:r>
              <a:rPr sz="1400" spc="-40" dirty="0">
                <a:latin typeface="Calibri"/>
                <a:cs typeface="Calibri"/>
              </a:rPr>
              <a:t> </a:t>
            </a:r>
            <a:r>
              <a:rPr sz="1400" spc="-20" dirty="0">
                <a:latin typeface="Calibri"/>
                <a:cs typeface="Calibri"/>
              </a:rPr>
              <a:t>inalterada</a:t>
            </a:r>
            <a:r>
              <a:rPr sz="1400" spc="-30" dirty="0">
                <a:latin typeface="Calibri"/>
                <a:cs typeface="Calibri"/>
              </a:rPr>
              <a:t> </a:t>
            </a:r>
            <a:r>
              <a:rPr sz="1400" dirty="0">
                <a:latin typeface="Calibri"/>
                <a:cs typeface="Calibri"/>
              </a:rPr>
              <a:t>a</a:t>
            </a:r>
            <a:r>
              <a:rPr sz="1400" spc="-50" dirty="0">
                <a:latin typeface="Calibri"/>
                <a:cs typeface="Calibri"/>
              </a:rPr>
              <a:t> </a:t>
            </a:r>
            <a:r>
              <a:rPr sz="1400" spc="-10" dirty="0">
                <a:latin typeface="Calibri"/>
                <a:cs typeface="Calibri"/>
              </a:rPr>
              <a:t>nossa</a:t>
            </a:r>
            <a:r>
              <a:rPr sz="1400" spc="-45" dirty="0">
                <a:latin typeface="Calibri"/>
                <a:cs typeface="Calibri"/>
              </a:rPr>
              <a:t> </a:t>
            </a:r>
            <a:r>
              <a:rPr sz="1400" spc="-20" dirty="0">
                <a:latin typeface="Calibri"/>
                <a:cs typeface="Calibri"/>
              </a:rPr>
              <a:t>projeção</a:t>
            </a:r>
            <a:r>
              <a:rPr sz="1400" spc="-45" dirty="0">
                <a:latin typeface="Calibri"/>
                <a:cs typeface="Calibri"/>
              </a:rPr>
              <a:t> </a:t>
            </a:r>
            <a:r>
              <a:rPr sz="1400" dirty="0">
                <a:latin typeface="Calibri"/>
                <a:cs typeface="Calibri"/>
              </a:rPr>
              <a:t>de</a:t>
            </a:r>
            <a:r>
              <a:rPr sz="1400" spc="-55" dirty="0">
                <a:latin typeface="Calibri"/>
                <a:cs typeface="Calibri"/>
              </a:rPr>
              <a:t> </a:t>
            </a:r>
            <a:r>
              <a:rPr sz="1400" spc="-20" dirty="0">
                <a:latin typeface="Calibri"/>
                <a:cs typeface="Calibri"/>
              </a:rPr>
              <a:t>fim</a:t>
            </a:r>
            <a:r>
              <a:rPr sz="1400" spc="-70" dirty="0">
                <a:latin typeface="Calibri"/>
                <a:cs typeface="Calibri"/>
              </a:rPr>
              <a:t> </a:t>
            </a:r>
            <a:r>
              <a:rPr sz="1400" dirty="0">
                <a:latin typeface="Calibri"/>
                <a:cs typeface="Calibri"/>
              </a:rPr>
              <a:t>de</a:t>
            </a:r>
            <a:r>
              <a:rPr sz="1400" spc="-65" dirty="0">
                <a:latin typeface="Calibri"/>
                <a:cs typeface="Calibri"/>
              </a:rPr>
              <a:t> </a:t>
            </a:r>
            <a:r>
              <a:rPr sz="1400" spc="-10" dirty="0">
                <a:latin typeface="Calibri"/>
                <a:cs typeface="Calibri"/>
              </a:rPr>
              <a:t>ciclo</a:t>
            </a:r>
            <a:r>
              <a:rPr sz="1400" spc="-45" dirty="0">
                <a:latin typeface="Calibri"/>
                <a:cs typeface="Calibri"/>
              </a:rPr>
              <a:t> </a:t>
            </a:r>
            <a:r>
              <a:rPr sz="1400" spc="-25" dirty="0">
                <a:latin typeface="Calibri"/>
                <a:cs typeface="Calibri"/>
              </a:rPr>
              <a:t>em </a:t>
            </a:r>
            <a:r>
              <a:rPr sz="1400" spc="-70" dirty="0">
                <a:latin typeface="Calibri"/>
                <a:cs typeface="Calibri"/>
              </a:rPr>
              <a:t>15,75% </a:t>
            </a:r>
            <a:r>
              <a:rPr sz="1400" spc="-40" dirty="0">
                <a:latin typeface="Calibri"/>
                <a:cs typeface="Calibri"/>
              </a:rPr>
              <a:t>a.a.</a:t>
            </a:r>
            <a:r>
              <a:rPr sz="1400" spc="-55" dirty="0">
                <a:latin typeface="Calibri"/>
                <a:cs typeface="Calibri"/>
              </a:rPr>
              <a:t> </a:t>
            </a:r>
            <a:r>
              <a:rPr sz="1400" dirty="0">
                <a:latin typeface="Calibri"/>
                <a:cs typeface="Calibri"/>
              </a:rPr>
              <a:t>na</a:t>
            </a:r>
            <a:r>
              <a:rPr sz="1400" spc="-60" dirty="0">
                <a:latin typeface="Calibri"/>
                <a:cs typeface="Calibri"/>
              </a:rPr>
              <a:t> </a:t>
            </a:r>
            <a:r>
              <a:rPr sz="1400" spc="-25" dirty="0">
                <a:latin typeface="Calibri"/>
                <a:cs typeface="Calibri"/>
              </a:rPr>
              <a:t>reunião</a:t>
            </a:r>
            <a:r>
              <a:rPr sz="1400" spc="-45" dirty="0">
                <a:latin typeface="Calibri"/>
                <a:cs typeface="Calibri"/>
              </a:rPr>
              <a:t> </a:t>
            </a:r>
            <a:r>
              <a:rPr sz="1400" dirty="0">
                <a:latin typeface="Calibri"/>
                <a:cs typeface="Calibri"/>
              </a:rPr>
              <a:t>de</a:t>
            </a:r>
            <a:r>
              <a:rPr sz="1400" spc="-50" dirty="0">
                <a:latin typeface="Calibri"/>
                <a:cs typeface="Calibri"/>
              </a:rPr>
              <a:t> </a:t>
            </a:r>
            <a:r>
              <a:rPr sz="1400" spc="-40" dirty="0">
                <a:latin typeface="Calibri"/>
                <a:cs typeface="Calibri"/>
              </a:rPr>
              <a:t>junho,</a:t>
            </a:r>
            <a:r>
              <a:rPr sz="1400" spc="-50" dirty="0">
                <a:latin typeface="Calibri"/>
                <a:cs typeface="Calibri"/>
              </a:rPr>
              <a:t> </a:t>
            </a:r>
            <a:r>
              <a:rPr sz="1400" spc="-10" dirty="0">
                <a:latin typeface="Calibri"/>
                <a:cs typeface="Calibri"/>
              </a:rPr>
              <a:t>patamar</a:t>
            </a:r>
            <a:r>
              <a:rPr sz="1400" spc="-45" dirty="0">
                <a:latin typeface="Calibri"/>
                <a:cs typeface="Calibri"/>
              </a:rPr>
              <a:t> </a:t>
            </a:r>
            <a:r>
              <a:rPr sz="1400" spc="-10" dirty="0">
                <a:latin typeface="Calibri"/>
                <a:cs typeface="Calibri"/>
              </a:rPr>
              <a:t>que</a:t>
            </a:r>
            <a:r>
              <a:rPr sz="1400" spc="-65" dirty="0">
                <a:latin typeface="Calibri"/>
                <a:cs typeface="Calibri"/>
              </a:rPr>
              <a:t> </a:t>
            </a:r>
            <a:r>
              <a:rPr sz="1400" dirty="0">
                <a:latin typeface="Calibri"/>
                <a:cs typeface="Calibri"/>
              </a:rPr>
              <a:t>deve</a:t>
            </a:r>
            <a:r>
              <a:rPr sz="1400" spc="-40" dirty="0">
                <a:latin typeface="Calibri"/>
                <a:cs typeface="Calibri"/>
              </a:rPr>
              <a:t> </a:t>
            </a:r>
            <a:r>
              <a:rPr sz="1400" spc="-25" dirty="0">
                <a:latin typeface="Calibri"/>
                <a:cs typeface="Calibri"/>
              </a:rPr>
              <a:t>ser</a:t>
            </a:r>
            <a:r>
              <a:rPr sz="1400" spc="500" dirty="0">
                <a:latin typeface="Calibri"/>
                <a:cs typeface="Calibri"/>
              </a:rPr>
              <a:t> </a:t>
            </a:r>
            <a:r>
              <a:rPr sz="1400" spc="-20" dirty="0">
                <a:latin typeface="Calibri"/>
                <a:cs typeface="Calibri"/>
              </a:rPr>
              <a:t>mantido</a:t>
            </a:r>
            <a:r>
              <a:rPr sz="1400" spc="-55" dirty="0">
                <a:latin typeface="Calibri"/>
                <a:cs typeface="Calibri"/>
              </a:rPr>
              <a:t> </a:t>
            </a:r>
            <a:r>
              <a:rPr sz="1400" spc="-20" dirty="0">
                <a:latin typeface="Calibri"/>
                <a:cs typeface="Calibri"/>
              </a:rPr>
              <a:t>até</a:t>
            </a:r>
            <a:r>
              <a:rPr sz="1400" spc="-45" dirty="0">
                <a:latin typeface="Calibri"/>
                <a:cs typeface="Calibri"/>
              </a:rPr>
              <a:t> </a:t>
            </a:r>
            <a:r>
              <a:rPr sz="1400" spc="-10" dirty="0">
                <a:latin typeface="Calibri"/>
                <a:cs typeface="Calibri"/>
              </a:rPr>
              <a:t>o</a:t>
            </a:r>
            <a:r>
              <a:rPr sz="1400" spc="-65" dirty="0">
                <a:latin typeface="Calibri"/>
                <a:cs typeface="Calibri"/>
              </a:rPr>
              <a:t> </a:t>
            </a:r>
            <a:r>
              <a:rPr sz="1400" spc="-30" dirty="0">
                <a:latin typeface="Calibri"/>
                <a:cs typeface="Calibri"/>
              </a:rPr>
              <a:t>final</a:t>
            </a:r>
            <a:r>
              <a:rPr sz="1400" spc="-60" dirty="0">
                <a:latin typeface="Calibri"/>
                <a:cs typeface="Calibri"/>
              </a:rPr>
              <a:t> </a:t>
            </a:r>
            <a:r>
              <a:rPr sz="1400" dirty="0">
                <a:latin typeface="Calibri"/>
                <a:cs typeface="Calibri"/>
              </a:rPr>
              <a:t>do</a:t>
            </a:r>
            <a:r>
              <a:rPr sz="1400" spc="-55" dirty="0">
                <a:latin typeface="Calibri"/>
                <a:cs typeface="Calibri"/>
              </a:rPr>
              <a:t> </a:t>
            </a:r>
            <a:r>
              <a:rPr sz="1400" spc="-35" dirty="0">
                <a:latin typeface="Calibri"/>
                <a:cs typeface="Calibri"/>
              </a:rPr>
              <a:t>ano.</a:t>
            </a:r>
            <a:r>
              <a:rPr sz="1400" spc="-60" dirty="0">
                <a:latin typeface="Calibri"/>
                <a:cs typeface="Calibri"/>
              </a:rPr>
              <a:t> </a:t>
            </a:r>
            <a:r>
              <a:rPr sz="1400" dirty="0">
                <a:latin typeface="Calibri"/>
                <a:cs typeface="Calibri"/>
              </a:rPr>
              <a:t>Esperamos</a:t>
            </a:r>
            <a:r>
              <a:rPr sz="1400" spc="-40" dirty="0">
                <a:latin typeface="Calibri"/>
                <a:cs typeface="Calibri"/>
              </a:rPr>
              <a:t> </a:t>
            </a:r>
            <a:r>
              <a:rPr sz="1400" spc="-10" dirty="0">
                <a:latin typeface="Calibri"/>
                <a:cs typeface="Calibri"/>
              </a:rPr>
              <a:t>um</a:t>
            </a:r>
            <a:r>
              <a:rPr sz="1400" spc="-70" dirty="0">
                <a:latin typeface="Calibri"/>
                <a:cs typeface="Calibri"/>
              </a:rPr>
              <a:t> </a:t>
            </a:r>
            <a:r>
              <a:rPr sz="1400" spc="-20" dirty="0">
                <a:latin typeface="Calibri"/>
                <a:cs typeface="Calibri"/>
              </a:rPr>
              <a:t>alta</a:t>
            </a:r>
            <a:r>
              <a:rPr sz="1400" spc="-50" dirty="0">
                <a:latin typeface="Calibri"/>
                <a:cs typeface="Calibri"/>
              </a:rPr>
              <a:t> </a:t>
            </a:r>
            <a:r>
              <a:rPr sz="1400" dirty="0">
                <a:latin typeface="Calibri"/>
                <a:cs typeface="Calibri"/>
              </a:rPr>
              <a:t>de</a:t>
            </a:r>
            <a:r>
              <a:rPr sz="1400" spc="-60" dirty="0">
                <a:latin typeface="Calibri"/>
                <a:cs typeface="Calibri"/>
              </a:rPr>
              <a:t> </a:t>
            </a:r>
            <a:r>
              <a:rPr sz="1400" spc="-55" dirty="0">
                <a:latin typeface="Calibri"/>
                <a:cs typeface="Calibri"/>
              </a:rPr>
              <a:t>100</a:t>
            </a:r>
            <a:r>
              <a:rPr sz="1400" spc="-65" dirty="0">
                <a:latin typeface="Calibri"/>
                <a:cs typeface="Calibri"/>
              </a:rPr>
              <a:t> </a:t>
            </a:r>
            <a:r>
              <a:rPr sz="1400" spc="-35" dirty="0">
                <a:latin typeface="Calibri"/>
                <a:cs typeface="Calibri"/>
              </a:rPr>
              <a:t>p.b.</a:t>
            </a:r>
            <a:r>
              <a:rPr sz="1400" spc="-70" dirty="0">
                <a:latin typeface="Calibri"/>
                <a:cs typeface="Calibri"/>
              </a:rPr>
              <a:t> </a:t>
            </a:r>
            <a:r>
              <a:rPr sz="1400" spc="-25" dirty="0">
                <a:latin typeface="Calibri"/>
                <a:cs typeface="Calibri"/>
              </a:rPr>
              <a:t>em </a:t>
            </a:r>
            <a:r>
              <a:rPr sz="1400" spc="-20" dirty="0">
                <a:latin typeface="Calibri"/>
                <a:cs typeface="Calibri"/>
              </a:rPr>
              <a:t>março,</a:t>
            </a:r>
            <a:r>
              <a:rPr sz="1400" spc="-55" dirty="0">
                <a:latin typeface="Calibri"/>
                <a:cs typeface="Calibri"/>
              </a:rPr>
              <a:t> </a:t>
            </a:r>
            <a:r>
              <a:rPr sz="1400" dirty="0">
                <a:latin typeface="Calibri"/>
                <a:cs typeface="Calibri"/>
              </a:rPr>
              <a:t>seguida</a:t>
            </a:r>
            <a:r>
              <a:rPr sz="1400" spc="-90" dirty="0">
                <a:latin typeface="Calibri"/>
                <a:cs typeface="Calibri"/>
              </a:rPr>
              <a:t> </a:t>
            </a:r>
            <a:r>
              <a:rPr sz="1400" dirty="0">
                <a:latin typeface="Calibri"/>
                <a:cs typeface="Calibri"/>
              </a:rPr>
              <a:t>de</a:t>
            </a:r>
            <a:r>
              <a:rPr sz="1400" spc="-60" dirty="0">
                <a:latin typeface="Calibri"/>
                <a:cs typeface="Calibri"/>
              </a:rPr>
              <a:t> </a:t>
            </a:r>
            <a:r>
              <a:rPr sz="1400" dirty="0">
                <a:latin typeface="Calibri"/>
                <a:cs typeface="Calibri"/>
              </a:rPr>
              <a:t>duas</a:t>
            </a:r>
            <a:r>
              <a:rPr sz="1400" spc="-75" dirty="0">
                <a:latin typeface="Calibri"/>
                <a:cs typeface="Calibri"/>
              </a:rPr>
              <a:t> </a:t>
            </a:r>
            <a:r>
              <a:rPr sz="1400" spc="-10" dirty="0">
                <a:latin typeface="Calibri"/>
                <a:cs typeface="Calibri"/>
              </a:rPr>
              <a:t>altas</a:t>
            </a:r>
            <a:r>
              <a:rPr sz="1400" spc="-50" dirty="0">
                <a:latin typeface="Calibri"/>
                <a:cs typeface="Calibri"/>
              </a:rPr>
              <a:t> </a:t>
            </a:r>
            <a:r>
              <a:rPr sz="1400" spc="-25" dirty="0">
                <a:latin typeface="Calibri"/>
                <a:cs typeface="Calibri"/>
              </a:rPr>
              <a:t>finais</a:t>
            </a:r>
            <a:r>
              <a:rPr sz="1400" spc="-65" dirty="0">
                <a:latin typeface="Calibri"/>
                <a:cs typeface="Calibri"/>
              </a:rPr>
              <a:t> </a:t>
            </a:r>
            <a:r>
              <a:rPr sz="1400" dirty="0">
                <a:latin typeface="Calibri"/>
                <a:cs typeface="Calibri"/>
              </a:rPr>
              <a:t>de</a:t>
            </a:r>
            <a:r>
              <a:rPr sz="1400" spc="-65" dirty="0">
                <a:latin typeface="Calibri"/>
                <a:cs typeface="Calibri"/>
              </a:rPr>
              <a:t> </a:t>
            </a:r>
            <a:r>
              <a:rPr sz="1400" spc="-75" dirty="0">
                <a:latin typeface="Calibri"/>
                <a:cs typeface="Calibri"/>
              </a:rPr>
              <a:t>75</a:t>
            </a:r>
            <a:r>
              <a:rPr sz="1400" spc="-55" dirty="0">
                <a:latin typeface="Calibri"/>
                <a:cs typeface="Calibri"/>
              </a:rPr>
              <a:t> </a:t>
            </a:r>
            <a:r>
              <a:rPr sz="1400" spc="-35" dirty="0">
                <a:latin typeface="Calibri"/>
                <a:cs typeface="Calibri"/>
              </a:rPr>
              <a:t>p.b.</a:t>
            </a:r>
            <a:r>
              <a:rPr sz="1400" spc="-80" dirty="0">
                <a:latin typeface="Calibri"/>
                <a:cs typeface="Calibri"/>
              </a:rPr>
              <a:t> </a:t>
            </a:r>
            <a:r>
              <a:rPr sz="1400" spc="-10" dirty="0">
                <a:latin typeface="Calibri"/>
                <a:cs typeface="Calibri"/>
              </a:rPr>
              <a:t>em</a:t>
            </a:r>
            <a:r>
              <a:rPr sz="1400" spc="-80" dirty="0">
                <a:latin typeface="Calibri"/>
                <a:cs typeface="Calibri"/>
              </a:rPr>
              <a:t> </a:t>
            </a:r>
            <a:r>
              <a:rPr sz="1400" spc="-20" dirty="0">
                <a:latin typeface="Calibri"/>
                <a:cs typeface="Calibri"/>
              </a:rPr>
              <a:t>maio</a:t>
            </a:r>
            <a:r>
              <a:rPr sz="1400" spc="-55" dirty="0">
                <a:latin typeface="Calibri"/>
                <a:cs typeface="Calibri"/>
              </a:rPr>
              <a:t> </a:t>
            </a:r>
            <a:r>
              <a:rPr sz="1400" spc="-30" dirty="0">
                <a:latin typeface="Calibri"/>
                <a:cs typeface="Calibri"/>
              </a:rPr>
              <a:t>e</a:t>
            </a:r>
            <a:r>
              <a:rPr sz="1400" spc="-65" dirty="0">
                <a:latin typeface="Calibri"/>
                <a:cs typeface="Calibri"/>
              </a:rPr>
              <a:t> </a:t>
            </a:r>
            <a:r>
              <a:rPr sz="1400" spc="-10" dirty="0">
                <a:latin typeface="Calibri"/>
                <a:cs typeface="Calibri"/>
              </a:rPr>
              <a:t>junho.</a:t>
            </a:r>
            <a:endParaRPr sz="1400">
              <a:latin typeface="Calibri"/>
              <a:cs typeface="Calibri"/>
            </a:endParaRPr>
          </a:p>
        </p:txBody>
      </p:sp>
      <p:sp>
        <p:nvSpPr>
          <p:cNvPr id="73" name="object 20">
            <a:extLst>
              <a:ext uri="{FF2B5EF4-FFF2-40B4-BE49-F238E27FC236}">
                <a16:creationId xmlns:a16="http://schemas.microsoft.com/office/drawing/2014/main" id="{AEBF1BC1-1C64-CABB-CA42-5756ACCB3789}"/>
              </a:ext>
            </a:extLst>
          </p:cNvPr>
          <p:cNvSpPr txBox="1"/>
          <p:nvPr/>
        </p:nvSpPr>
        <p:spPr>
          <a:xfrm>
            <a:off x="7048173" y="3361180"/>
            <a:ext cx="4441190" cy="2235200"/>
          </a:xfrm>
          <a:prstGeom prst="rect">
            <a:avLst/>
          </a:prstGeom>
        </p:spPr>
        <p:txBody>
          <a:bodyPr vert="horz" wrap="square" lIns="0" tIns="45085" rIns="0" bIns="0" rtlCol="0">
            <a:spAutoFit/>
          </a:bodyPr>
          <a:lstStyle/>
          <a:p>
            <a:pPr marL="12700" marR="5080" indent="397510" algn="r">
              <a:lnSpc>
                <a:spcPct val="85000"/>
              </a:lnSpc>
              <a:spcBef>
                <a:spcPts val="355"/>
              </a:spcBef>
            </a:pPr>
            <a:r>
              <a:rPr sz="1400" spc="-10" dirty="0">
                <a:latin typeface="Calibri"/>
                <a:cs typeface="Calibri"/>
              </a:rPr>
              <a:t>Reconhecemos,</a:t>
            </a:r>
            <a:r>
              <a:rPr sz="1400" spc="-45" dirty="0">
                <a:latin typeface="Calibri"/>
                <a:cs typeface="Calibri"/>
              </a:rPr>
              <a:t> </a:t>
            </a:r>
            <a:r>
              <a:rPr sz="1400" spc="-20" dirty="0">
                <a:latin typeface="Calibri"/>
                <a:cs typeface="Calibri"/>
              </a:rPr>
              <a:t>no</a:t>
            </a:r>
            <a:r>
              <a:rPr sz="1400" spc="-65" dirty="0">
                <a:latin typeface="Calibri"/>
                <a:cs typeface="Calibri"/>
              </a:rPr>
              <a:t> </a:t>
            </a:r>
            <a:r>
              <a:rPr sz="1400" spc="-20" dirty="0">
                <a:latin typeface="Calibri"/>
                <a:cs typeface="Calibri"/>
              </a:rPr>
              <a:t>entanto,</a:t>
            </a:r>
            <a:r>
              <a:rPr sz="1400" spc="-25" dirty="0">
                <a:latin typeface="Calibri"/>
                <a:cs typeface="Calibri"/>
              </a:rPr>
              <a:t> </a:t>
            </a:r>
            <a:r>
              <a:rPr sz="1400" spc="-10" dirty="0">
                <a:latin typeface="Calibri"/>
                <a:cs typeface="Calibri"/>
              </a:rPr>
              <a:t>o</a:t>
            </a:r>
            <a:r>
              <a:rPr sz="1400" spc="-60" dirty="0">
                <a:latin typeface="Calibri"/>
                <a:cs typeface="Calibri"/>
              </a:rPr>
              <a:t> </a:t>
            </a:r>
            <a:r>
              <a:rPr sz="1400" spc="-20" dirty="0">
                <a:latin typeface="Calibri"/>
                <a:cs typeface="Calibri"/>
              </a:rPr>
              <a:t>risco</a:t>
            </a:r>
            <a:r>
              <a:rPr sz="1400" spc="-65" dirty="0">
                <a:latin typeface="Calibri"/>
                <a:cs typeface="Calibri"/>
              </a:rPr>
              <a:t> </a:t>
            </a:r>
            <a:r>
              <a:rPr sz="1400" dirty="0">
                <a:latin typeface="Calibri"/>
                <a:cs typeface="Calibri"/>
              </a:rPr>
              <a:t>de</a:t>
            </a:r>
            <a:r>
              <a:rPr sz="1400" spc="-65" dirty="0">
                <a:latin typeface="Calibri"/>
                <a:cs typeface="Calibri"/>
              </a:rPr>
              <a:t> </a:t>
            </a:r>
            <a:r>
              <a:rPr sz="1400" spc="-10" dirty="0">
                <a:latin typeface="Calibri"/>
                <a:cs typeface="Calibri"/>
              </a:rPr>
              <a:t>um</a:t>
            </a:r>
            <a:r>
              <a:rPr sz="1400" spc="-80" dirty="0">
                <a:latin typeface="Calibri"/>
                <a:cs typeface="Calibri"/>
              </a:rPr>
              <a:t> </a:t>
            </a:r>
            <a:r>
              <a:rPr sz="1400" spc="-10" dirty="0">
                <a:latin typeface="Calibri"/>
                <a:cs typeface="Calibri"/>
              </a:rPr>
              <a:t>ciclo</a:t>
            </a:r>
            <a:r>
              <a:rPr sz="1400" spc="-65" dirty="0">
                <a:latin typeface="Calibri"/>
                <a:cs typeface="Calibri"/>
              </a:rPr>
              <a:t> </a:t>
            </a:r>
            <a:r>
              <a:rPr sz="1400" spc="-35" dirty="0">
                <a:latin typeface="Calibri"/>
                <a:cs typeface="Calibri"/>
              </a:rPr>
              <a:t>menor.</a:t>
            </a:r>
            <a:r>
              <a:rPr sz="1400" spc="-55" dirty="0">
                <a:latin typeface="Calibri"/>
                <a:cs typeface="Calibri"/>
              </a:rPr>
              <a:t> </a:t>
            </a:r>
            <a:r>
              <a:rPr sz="1400" spc="-50" dirty="0">
                <a:latin typeface="Calibri"/>
                <a:cs typeface="Calibri"/>
              </a:rPr>
              <a:t>O </a:t>
            </a:r>
            <a:r>
              <a:rPr sz="1400" spc="-25" dirty="0">
                <a:latin typeface="Calibri"/>
                <a:cs typeface="Calibri"/>
              </a:rPr>
              <a:t>ritmo</a:t>
            </a:r>
            <a:r>
              <a:rPr sz="1400" spc="-55" dirty="0">
                <a:latin typeface="Calibri"/>
                <a:cs typeface="Calibri"/>
              </a:rPr>
              <a:t> </a:t>
            </a:r>
            <a:r>
              <a:rPr sz="1400" dirty="0">
                <a:latin typeface="Calibri"/>
                <a:cs typeface="Calibri"/>
              </a:rPr>
              <a:t>da</a:t>
            </a:r>
            <a:r>
              <a:rPr sz="1400" spc="-55" dirty="0">
                <a:latin typeface="Calibri"/>
                <a:cs typeface="Calibri"/>
              </a:rPr>
              <a:t> </a:t>
            </a:r>
            <a:r>
              <a:rPr sz="1400" spc="-10" dirty="0">
                <a:latin typeface="Calibri"/>
                <a:cs typeface="Calibri"/>
              </a:rPr>
              <a:t>atividade</a:t>
            </a:r>
            <a:r>
              <a:rPr sz="1400" spc="-60" dirty="0">
                <a:latin typeface="Calibri"/>
                <a:cs typeface="Calibri"/>
              </a:rPr>
              <a:t> </a:t>
            </a:r>
            <a:r>
              <a:rPr sz="1400" spc="-10" dirty="0">
                <a:latin typeface="Calibri"/>
                <a:cs typeface="Calibri"/>
              </a:rPr>
              <a:t>econômica,</a:t>
            </a:r>
            <a:r>
              <a:rPr sz="1400" spc="-45" dirty="0">
                <a:latin typeface="Calibri"/>
                <a:cs typeface="Calibri"/>
              </a:rPr>
              <a:t> </a:t>
            </a:r>
            <a:r>
              <a:rPr sz="1400" dirty="0">
                <a:latin typeface="Calibri"/>
                <a:cs typeface="Calibri"/>
              </a:rPr>
              <a:t>a</a:t>
            </a:r>
            <a:r>
              <a:rPr sz="1400" spc="-60" dirty="0">
                <a:latin typeface="Calibri"/>
                <a:cs typeface="Calibri"/>
              </a:rPr>
              <a:t> </a:t>
            </a:r>
            <a:r>
              <a:rPr sz="1400" spc="-10" dirty="0">
                <a:latin typeface="Calibri"/>
                <a:cs typeface="Calibri"/>
              </a:rPr>
              <a:t>dinâmica</a:t>
            </a:r>
            <a:r>
              <a:rPr sz="1400" spc="-55" dirty="0">
                <a:latin typeface="Calibri"/>
                <a:cs typeface="Calibri"/>
              </a:rPr>
              <a:t> </a:t>
            </a:r>
            <a:r>
              <a:rPr sz="1400" dirty="0">
                <a:latin typeface="Calibri"/>
                <a:cs typeface="Calibri"/>
              </a:rPr>
              <a:t>da</a:t>
            </a:r>
            <a:r>
              <a:rPr sz="1400" spc="-55" dirty="0">
                <a:latin typeface="Calibri"/>
                <a:cs typeface="Calibri"/>
              </a:rPr>
              <a:t> </a:t>
            </a:r>
            <a:r>
              <a:rPr sz="1400" dirty="0">
                <a:latin typeface="Calibri"/>
                <a:cs typeface="Calibri"/>
              </a:rPr>
              <a:t>taxa</a:t>
            </a:r>
            <a:r>
              <a:rPr sz="1400" spc="-50" dirty="0">
                <a:latin typeface="Calibri"/>
                <a:cs typeface="Calibri"/>
              </a:rPr>
              <a:t> </a:t>
            </a:r>
            <a:r>
              <a:rPr sz="1400" dirty="0">
                <a:latin typeface="Calibri"/>
                <a:cs typeface="Calibri"/>
              </a:rPr>
              <a:t>de</a:t>
            </a:r>
            <a:r>
              <a:rPr sz="1400" spc="-55" dirty="0">
                <a:latin typeface="Calibri"/>
                <a:cs typeface="Calibri"/>
              </a:rPr>
              <a:t> </a:t>
            </a:r>
            <a:r>
              <a:rPr sz="1400" spc="-10" dirty="0">
                <a:latin typeface="Calibri"/>
                <a:cs typeface="Calibri"/>
              </a:rPr>
              <a:t>câmbio</a:t>
            </a:r>
            <a:r>
              <a:rPr sz="1400" spc="-75" dirty="0">
                <a:latin typeface="Calibri"/>
                <a:cs typeface="Calibri"/>
              </a:rPr>
              <a:t> </a:t>
            </a:r>
            <a:r>
              <a:rPr sz="1400" spc="-50" dirty="0">
                <a:latin typeface="Calibri"/>
                <a:cs typeface="Calibri"/>
              </a:rPr>
              <a:t>e </a:t>
            </a:r>
            <a:r>
              <a:rPr sz="1400" dirty="0">
                <a:latin typeface="Calibri"/>
                <a:cs typeface="Calibri"/>
              </a:rPr>
              <a:t>do</a:t>
            </a:r>
            <a:r>
              <a:rPr sz="1400" spc="-70" dirty="0">
                <a:latin typeface="Calibri"/>
                <a:cs typeface="Calibri"/>
              </a:rPr>
              <a:t> </a:t>
            </a:r>
            <a:r>
              <a:rPr sz="1400" spc="-10" dirty="0">
                <a:latin typeface="Calibri"/>
                <a:cs typeface="Calibri"/>
              </a:rPr>
              <a:t>repasse</a:t>
            </a:r>
            <a:r>
              <a:rPr sz="1400" spc="-65" dirty="0">
                <a:latin typeface="Calibri"/>
                <a:cs typeface="Calibri"/>
              </a:rPr>
              <a:t> </a:t>
            </a:r>
            <a:r>
              <a:rPr sz="1400" spc="-20" dirty="0">
                <a:latin typeface="Calibri"/>
                <a:cs typeface="Calibri"/>
              </a:rPr>
              <a:t>cambial,</a:t>
            </a:r>
            <a:r>
              <a:rPr sz="1400" spc="-65" dirty="0">
                <a:latin typeface="Calibri"/>
                <a:cs typeface="Calibri"/>
              </a:rPr>
              <a:t> </a:t>
            </a:r>
            <a:r>
              <a:rPr sz="1400" dirty="0">
                <a:latin typeface="Calibri"/>
                <a:cs typeface="Calibri"/>
              </a:rPr>
              <a:t>bem</a:t>
            </a:r>
            <a:r>
              <a:rPr sz="1400" spc="-75" dirty="0">
                <a:latin typeface="Calibri"/>
                <a:cs typeface="Calibri"/>
              </a:rPr>
              <a:t> </a:t>
            </a:r>
            <a:r>
              <a:rPr sz="1400" dirty="0">
                <a:latin typeface="Calibri"/>
                <a:cs typeface="Calibri"/>
              </a:rPr>
              <a:t>como</a:t>
            </a:r>
            <a:r>
              <a:rPr sz="1400" spc="-65" dirty="0">
                <a:latin typeface="Calibri"/>
                <a:cs typeface="Calibri"/>
              </a:rPr>
              <a:t> </a:t>
            </a:r>
            <a:r>
              <a:rPr sz="1400" dirty="0">
                <a:latin typeface="Calibri"/>
                <a:cs typeface="Calibri"/>
              </a:rPr>
              <a:t>das</a:t>
            </a:r>
            <a:r>
              <a:rPr sz="1400" spc="-60" dirty="0">
                <a:latin typeface="Calibri"/>
                <a:cs typeface="Calibri"/>
              </a:rPr>
              <a:t> </a:t>
            </a:r>
            <a:r>
              <a:rPr sz="1400" dirty="0">
                <a:latin typeface="Calibri"/>
                <a:cs typeface="Calibri"/>
              </a:rPr>
              <a:t>expectativas</a:t>
            </a:r>
            <a:r>
              <a:rPr sz="1400" spc="-35" dirty="0">
                <a:latin typeface="Calibri"/>
                <a:cs typeface="Calibri"/>
              </a:rPr>
              <a:t> </a:t>
            </a:r>
            <a:r>
              <a:rPr sz="1400" dirty="0">
                <a:latin typeface="Calibri"/>
                <a:cs typeface="Calibri"/>
              </a:rPr>
              <a:t>de</a:t>
            </a:r>
            <a:r>
              <a:rPr sz="1400" spc="-75" dirty="0">
                <a:latin typeface="Calibri"/>
                <a:cs typeface="Calibri"/>
              </a:rPr>
              <a:t> </a:t>
            </a:r>
            <a:r>
              <a:rPr sz="1400" spc="-10" dirty="0">
                <a:latin typeface="Calibri"/>
                <a:cs typeface="Calibri"/>
              </a:rPr>
              <a:t>inflação </a:t>
            </a:r>
            <a:r>
              <a:rPr sz="1400" spc="-20" dirty="0">
                <a:latin typeface="Calibri"/>
                <a:cs typeface="Calibri"/>
              </a:rPr>
              <a:t>serão</a:t>
            </a:r>
            <a:r>
              <a:rPr sz="1400" spc="-35" dirty="0">
                <a:latin typeface="Calibri"/>
                <a:cs typeface="Calibri"/>
              </a:rPr>
              <a:t> </a:t>
            </a:r>
            <a:r>
              <a:rPr sz="1400" spc="-10" dirty="0">
                <a:latin typeface="Calibri"/>
                <a:cs typeface="Calibri"/>
              </a:rPr>
              <a:t>crucias</a:t>
            </a:r>
            <a:r>
              <a:rPr sz="1400" spc="-40" dirty="0">
                <a:latin typeface="Calibri"/>
                <a:cs typeface="Calibri"/>
              </a:rPr>
              <a:t> </a:t>
            </a:r>
            <a:r>
              <a:rPr sz="1400" spc="-10" dirty="0">
                <a:latin typeface="Calibri"/>
                <a:cs typeface="Calibri"/>
              </a:rPr>
              <a:t>para</a:t>
            </a:r>
            <a:r>
              <a:rPr sz="1400" spc="-25" dirty="0">
                <a:latin typeface="Calibri"/>
                <a:cs typeface="Calibri"/>
              </a:rPr>
              <a:t> determinar</a:t>
            </a:r>
            <a:r>
              <a:rPr sz="1400" spc="-15" dirty="0">
                <a:latin typeface="Calibri"/>
                <a:cs typeface="Calibri"/>
              </a:rPr>
              <a:t> </a:t>
            </a:r>
            <a:r>
              <a:rPr sz="1400" dirty="0">
                <a:latin typeface="Calibri"/>
                <a:cs typeface="Calibri"/>
              </a:rPr>
              <a:t>a</a:t>
            </a:r>
            <a:r>
              <a:rPr sz="1400" spc="-35" dirty="0">
                <a:latin typeface="Calibri"/>
                <a:cs typeface="Calibri"/>
              </a:rPr>
              <a:t> </a:t>
            </a:r>
            <a:r>
              <a:rPr sz="1400" spc="-10" dirty="0">
                <a:latin typeface="Calibri"/>
                <a:cs typeface="Calibri"/>
              </a:rPr>
              <a:t>extensão</a:t>
            </a:r>
            <a:r>
              <a:rPr sz="1400" spc="-20" dirty="0">
                <a:latin typeface="Calibri"/>
                <a:cs typeface="Calibri"/>
              </a:rPr>
              <a:t> </a:t>
            </a:r>
            <a:r>
              <a:rPr sz="1400" spc="-30" dirty="0">
                <a:latin typeface="Calibri"/>
                <a:cs typeface="Calibri"/>
              </a:rPr>
              <a:t>ciclo.</a:t>
            </a:r>
            <a:r>
              <a:rPr sz="1400" spc="-40" dirty="0">
                <a:latin typeface="Calibri"/>
                <a:cs typeface="Calibri"/>
              </a:rPr>
              <a:t> </a:t>
            </a:r>
            <a:r>
              <a:rPr sz="1400" spc="-10" dirty="0">
                <a:latin typeface="Calibri"/>
                <a:cs typeface="Calibri"/>
              </a:rPr>
              <a:t>Entendemos que</a:t>
            </a:r>
            <a:r>
              <a:rPr sz="1400" spc="-80" dirty="0">
                <a:latin typeface="Calibri"/>
                <a:cs typeface="Calibri"/>
              </a:rPr>
              <a:t> </a:t>
            </a:r>
            <a:r>
              <a:rPr sz="1400" dirty="0">
                <a:latin typeface="Calibri"/>
                <a:cs typeface="Calibri"/>
              </a:rPr>
              <a:t>a</a:t>
            </a:r>
            <a:r>
              <a:rPr sz="1400" spc="-65" dirty="0">
                <a:latin typeface="Calibri"/>
                <a:cs typeface="Calibri"/>
              </a:rPr>
              <a:t> </a:t>
            </a:r>
            <a:r>
              <a:rPr sz="1400" spc="-10" dirty="0">
                <a:latin typeface="Calibri"/>
                <a:cs typeface="Calibri"/>
              </a:rPr>
              <a:t>elevação</a:t>
            </a:r>
            <a:r>
              <a:rPr sz="1400" spc="-50" dirty="0">
                <a:latin typeface="Calibri"/>
                <a:cs typeface="Calibri"/>
              </a:rPr>
              <a:t> </a:t>
            </a:r>
            <a:r>
              <a:rPr sz="1400" dirty="0">
                <a:latin typeface="Calibri"/>
                <a:cs typeface="Calibri"/>
              </a:rPr>
              <a:t>das</a:t>
            </a:r>
            <a:r>
              <a:rPr sz="1400" spc="-75" dirty="0">
                <a:latin typeface="Calibri"/>
                <a:cs typeface="Calibri"/>
              </a:rPr>
              <a:t> </a:t>
            </a:r>
            <a:r>
              <a:rPr sz="1400" dirty="0">
                <a:latin typeface="Calibri"/>
                <a:cs typeface="Calibri"/>
              </a:rPr>
              <a:t>expectativas</a:t>
            </a:r>
            <a:r>
              <a:rPr sz="1400" spc="-40" dirty="0">
                <a:latin typeface="Calibri"/>
                <a:cs typeface="Calibri"/>
              </a:rPr>
              <a:t> </a:t>
            </a:r>
            <a:r>
              <a:rPr sz="1400" dirty="0">
                <a:latin typeface="Calibri"/>
                <a:cs typeface="Calibri"/>
              </a:rPr>
              <a:t>de</a:t>
            </a:r>
            <a:r>
              <a:rPr sz="1400" spc="-65" dirty="0">
                <a:latin typeface="Calibri"/>
                <a:cs typeface="Calibri"/>
              </a:rPr>
              <a:t> </a:t>
            </a:r>
            <a:r>
              <a:rPr sz="1400" spc="-10" dirty="0">
                <a:latin typeface="Calibri"/>
                <a:cs typeface="Calibri"/>
              </a:rPr>
              <a:t>inflação</a:t>
            </a:r>
            <a:r>
              <a:rPr sz="1400" spc="-75" dirty="0">
                <a:latin typeface="Calibri"/>
                <a:cs typeface="Calibri"/>
              </a:rPr>
              <a:t> </a:t>
            </a:r>
            <a:r>
              <a:rPr sz="1400" spc="-30" dirty="0">
                <a:latin typeface="Calibri"/>
                <a:cs typeface="Calibri"/>
              </a:rPr>
              <a:t>e</a:t>
            </a:r>
            <a:r>
              <a:rPr sz="1400" spc="-65" dirty="0">
                <a:latin typeface="Calibri"/>
                <a:cs typeface="Calibri"/>
              </a:rPr>
              <a:t> </a:t>
            </a:r>
            <a:r>
              <a:rPr sz="1400" dirty="0">
                <a:latin typeface="Calibri"/>
                <a:cs typeface="Calibri"/>
              </a:rPr>
              <a:t>das</a:t>
            </a:r>
            <a:r>
              <a:rPr sz="1400" spc="-60" dirty="0">
                <a:latin typeface="Calibri"/>
                <a:cs typeface="Calibri"/>
              </a:rPr>
              <a:t> </a:t>
            </a:r>
            <a:r>
              <a:rPr sz="1400" spc="-10" dirty="0">
                <a:latin typeface="Calibri"/>
                <a:cs typeface="Calibri"/>
              </a:rPr>
              <a:t>projeções</a:t>
            </a:r>
            <a:r>
              <a:rPr sz="1400" spc="500" dirty="0">
                <a:latin typeface="Calibri"/>
                <a:cs typeface="Calibri"/>
              </a:rPr>
              <a:t> </a:t>
            </a:r>
            <a:r>
              <a:rPr sz="1400" dirty="0">
                <a:latin typeface="Calibri"/>
                <a:cs typeface="Calibri"/>
              </a:rPr>
              <a:t>do</a:t>
            </a:r>
            <a:r>
              <a:rPr sz="1400" spc="-70" dirty="0">
                <a:latin typeface="Calibri"/>
                <a:cs typeface="Calibri"/>
              </a:rPr>
              <a:t> </a:t>
            </a:r>
            <a:r>
              <a:rPr sz="1400" spc="-15" dirty="0">
                <a:latin typeface="Calibri"/>
                <a:cs typeface="Calibri"/>
              </a:rPr>
              <a:t>próprio</a:t>
            </a:r>
            <a:r>
              <a:rPr sz="1400" spc="-65" dirty="0">
                <a:latin typeface="Calibri"/>
                <a:cs typeface="Calibri"/>
              </a:rPr>
              <a:t> </a:t>
            </a:r>
            <a:r>
              <a:rPr sz="1400" dirty="0">
                <a:latin typeface="Calibri"/>
                <a:cs typeface="Calibri"/>
              </a:rPr>
              <a:t>BC</a:t>
            </a:r>
            <a:r>
              <a:rPr sz="1400" spc="-70" dirty="0">
                <a:latin typeface="Calibri"/>
                <a:cs typeface="Calibri"/>
              </a:rPr>
              <a:t> </a:t>
            </a:r>
            <a:r>
              <a:rPr sz="1400" dirty="0">
                <a:latin typeface="Calibri"/>
                <a:cs typeface="Calibri"/>
              </a:rPr>
              <a:t>são</a:t>
            </a:r>
            <a:r>
              <a:rPr sz="1400" spc="-60" dirty="0">
                <a:latin typeface="Calibri"/>
                <a:cs typeface="Calibri"/>
              </a:rPr>
              <a:t> </a:t>
            </a:r>
            <a:r>
              <a:rPr sz="1400" spc="-10" dirty="0">
                <a:latin typeface="Calibri"/>
                <a:cs typeface="Calibri"/>
              </a:rPr>
              <a:t>consistentes</a:t>
            </a:r>
            <a:r>
              <a:rPr sz="1400" spc="-30" dirty="0">
                <a:latin typeface="Calibri"/>
                <a:cs typeface="Calibri"/>
              </a:rPr>
              <a:t> </a:t>
            </a:r>
            <a:r>
              <a:rPr sz="1400" dirty="0">
                <a:latin typeface="Calibri"/>
                <a:cs typeface="Calibri"/>
              </a:rPr>
              <a:t>com</a:t>
            </a:r>
            <a:r>
              <a:rPr sz="1400" spc="-55" dirty="0">
                <a:latin typeface="Calibri"/>
                <a:cs typeface="Calibri"/>
              </a:rPr>
              <a:t> </a:t>
            </a:r>
            <a:r>
              <a:rPr sz="1400" dirty="0">
                <a:latin typeface="Calibri"/>
                <a:cs typeface="Calibri"/>
              </a:rPr>
              <a:t>a</a:t>
            </a:r>
            <a:r>
              <a:rPr sz="1400" spc="-65" dirty="0">
                <a:latin typeface="Calibri"/>
                <a:cs typeface="Calibri"/>
              </a:rPr>
              <a:t> </a:t>
            </a:r>
            <a:r>
              <a:rPr sz="1400" spc="-10" dirty="0">
                <a:latin typeface="Calibri"/>
                <a:cs typeface="Calibri"/>
              </a:rPr>
              <a:t>nossa</a:t>
            </a:r>
            <a:r>
              <a:rPr sz="1400" spc="-65" dirty="0">
                <a:latin typeface="Calibri"/>
                <a:cs typeface="Calibri"/>
              </a:rPr>
              <a:t> </a:t>
            </a:r>
            <a:r>
              <a:rPr sz="1400" spc="-30" dirty="0">
                <a:latin typeface="Calibri"/>
                <a:cs typeface="Calibri"/>
              </a:rPr>
              <a:t>leitura</a:t>
            </a:r>
            <a:r>
              <a:rPr sz="1400" spc="-60" dirty="0">
                <a:latin typeface="Calibri"/>
                <a:cs typeface="Calibri"/>
              </a:rPr>
              <a:t> </a:t>
            </a:r>
            <a:r>
              <a:rPr sz="1400" dirty="0">
                <a:latin typeface="Calibri"/>
                <a:cs typeface="Calibri"/>
              </a:rPr>
              <a:t>de</a:t>
            </a:r>
            <a:r>
              <a:rPr sz="1400" spc="-60" dirty="0">
                <a:latin typeface="Calibri"/>
                <a:cs typeface="Calibri"/>
              </a:rPr>
              <a:t> </a:t>
            </a:r>
            <a:r>
              <a:rPr sz="1400" spc="-10" dirty="0">
                <a:latin typeface="Calibri"/>
                <a:cs typeface="Calibri"/>
              </a:rPr>
              <a:t>que</a:t>
            </a:r>
            <a:r>
              <a:rPr sz="1400" spc="-75" dirty="0">
                <a:latin typeface="Calibri"/>
                <a:cs typeface="Calibri"/>
              </a:rPr>
              <a:t> </a:t>
            </a:r>
            <a:r>
              <a:rPr sz="1400" spc="-50" dirty="0">
                <a:latin typeface="Calibri"/>
                <a:cs typeface="Calibri"/>
              </a:rPr>
              <a:t>o </a:t>
            </a:r>
            <a:r>
              <a:rPr sz="1400" spc="-10" dirty="0">
                <a:latin typeface="Calibri"/>
                <a:cs typeface="Calibri"/>
              </a:rPr>
              <a:t>ciclo</a:t>
            </a:r>
            <a:r>
              <a:rPr sz="1400" spc="-65" dirty="0">
                <a:latin typeface="Calibri"/>
                <a:cs typeface="Calibri"/>
              </a:rPr>
              <a:t> </a:t>
            </a:r>
            <a:r>
              <a:rPr sz="1400" dirty="0">
                <a:latin typeface="Calibri"/>
                <a:cs typeface="Calibri"/>
              </a:rPr>
              <a:t>de</a:t>
            </a:r>
            <a:r>
              <a:rPr sz="1400" spc="-60" dirty="0">
                <a:latin typeface="Calibri"/>
                <a:cs typeface="Calibri"/>
              </a:rPr>
              <a:t> </a:t>
            </a:r>
            <a:r>
              <a:rPr sz="1400" spc="-10" dirty="0">
                <a:latin typeface="Calibri"/>
                <a:cs typeface="Calibri"/>
              </a:rPr>
              <a:t>aperto</a:t>
            </a:r>
            <a:r>
              <a:rPr sz="1400" spc="-50" dirty="0">
                <a:latin typeface="Calibri"/>
                <a:cs typeface="Calibri"/>
              </a:rPr>
              <a:t> </a:t>
            </a:r>
            <a:r>
              <a:rPr sz="1400" spc="-20" dirty="0">
                <a:latin typeface="Calibri"/>
                <a:cs typeface="Calibri"/>
              </a:rPr>
              <a:t>monetário</a:t>
            </a:r>
            <a:r>
              <a:rPr sz="1400" spc="-25" dirty="0">
                <a:latin typeface="Calibri"/>
                <a:cs typeface="Calibri"/>
              </a:rPr>
              <a:t> </a:t>
            </a:r>
            <a:r>
              <a:rPr sz="1400" spc="-10" dirty="0">
                <a:latin typeface="Calibri"/>
                <a:cs typeface="Calibri"/>
              </a:rPr>
              <a:t>ainda</a:t>
            </a:r>
            <a:r>
              <a:rPr sz="1400" spc="-60" dirty="0">
                <a:latin typeface="Calibri"/>
                <a:cs typeface="Calibri"/>
              </a:rPr>
              <a:t> </a:t>
            </a:r>
            <a:r>
              <a:rPr sz="1400" spc="-10" dirty="0">
                <a:latin typeface="Calibri"/>
                <a:cs typeface="Calibri"/>
              </a:rPr>
              <a:t>deve</a:t>
            </a:r>
            <a:r>
              <a:rPr sz="1400" spc="-60" dirty="0">
                <a:latin typeface="Calibri"/>
                <a:cs typeface="Calibri"/>
              </a:rPr>
              <a:t> </a:t>
            </a:r>
            <a:r>
              <a:rPr sz="1400" spc="-10" dirty="0">
                <a:latin typeface="Calibri"/>
                <a:cs typeface="Calibri"/>
              </a:rPr>
              <a:t>se</a:t>
            </a:r>
            <a:r>
              <a:rPr sz="1400" spc="-65" dirty="0">
                <a:latin typeface="Calibri"/>
                <a:cs typeface="Calibri"/>
              </a:rPr>
              <a:t> </a:t>
            </a:r>
            <a:r>
              <a:rPr sz="1400" spc="-10" dirty="0">
                <a:latin typeface="Calibri"/>
                <a:cs typeface="Calibri"/>
              </a:rPr>
              <a:t>estender</a:t>
            </a:r>
            <a:r>
              <a:rPr sz="1400" spc="-40" dirty="0">
                <a:latin typeface="Calibri"/>
                <a:cs typeface="Calibri"/>
              </a:rPr>
              <a:t> </a:t>
            </a:r>
            <a:r>
              <a:rPr sz="1400" dirty="0">
                <a:latin typeface="Calibri"/>
                <a:cs typeface="Calibri"/>
              </a:rPr>
              <a:t>ao</a:t>
            </a:r>
            <a:r>
              <a:rPr sz="1400" spc="-65" dirty="0">
                <a:latin typeface="Calibri"/>
                <a:cs typeface="Calibri"/>
              </a:rPr>
              <a:t> </a:t>
            </a:r>
            <a:r>
              <a:rPr sz="1400" dirty="0">
                <a:latin typeface="Calibri"/>
                <a:cs typeface="Calibri"/>
              </a:rPr>
              <a:t>longo</a:t>
            </a:r>
            <a:r>
              <a:rPr sz="1400" spc="-50" dirty="0">
                <a:latin typeface="Calibri"/>
                <a:cs typeface="Calibri"/>
              </a:rPr>
              <a:t> </a:t>
            </a:r>
            <a:r>
              <a:rPr sz="1400" spc="-25" dirty="0">
                <a:latin typeface="Calibri"/>
                <a:cs typeface="Calibri"/>
              </a:rPr>
              <a:t>do </a:t>
            </a:r>
            <a:r>
              <a:rPr sz="1400" spc="-110" dirty="0">
                <a:latin typeface="Calibri"/>
                <a:cs typeface="Calibri"/>
              </a:rPr>
              <a:t>1º</a:t>
            </a:r>
            <a:r>
              <a:rPr sz="1400" spc="-70" dirty="0">
                <a:latin typeface="Calibri"/>
                <a:cs typeface="Calibri"/>
              </a:rPr>
              <a:t> </a:t>
            </a:r>
            <a:r>
              <a:rPr sz="1400" spc="-20" dirty="0">
                <a:latin typeface="Calibri"/>
                <a:cs typeface="Calibri"/>
              </a:rPr>
              <a:t>semestre</a:t>
            </a:r>
            <a:r>
              <a:rPr sz="1400" spc="-25" dirty="0">
                <a:latin typeface="Calibri"/>
                <a:cs typeface="Calibri"/>
              </a:rPr>
              <a:t> todo.</a:t>
            </a:r>
            <a:r>
              <a:rPr sz="1400" spc="-60" dirty="0">
                <a:latin typeface="Calibri"/>
                <a:cs typeface="Calibri"/>
              </a:rPr>
              <a:t> </a:t>
            </a:r>
            <a:r>
              <a:rPr sz="1400" spc="-40" dirty="0">
                <a:latin typeface="Calibri"/>
                <a:cs typeface="Calibri"/>
              </a:rPr>
              <a:t>Mas,</a:t>
            </a:r>
            <a:r>
              <a:rPr sz="1400" spc="-55" dirty="0">
                <a:latin typeface="Calibri"/>
                <a:cs typeface="Calibri"/>
              </a:rPr>
              <a:t> </a:t>
            </a:r>
            <a:r>
              <a:rPr sz="1400" spc="-10" dirty="0">
                <a:latin typeface="Calibri"/>
                <a:cs typeface="Calibri"/>
              </a:rPr>
              <a:t>o</a:t>
            </a:r>
            <a:r>
              <a:rPr sz="1400" spc="-55" dirty="0">
                <a:latin typeface="Calibri"/>
                <a:cs typeface="Calibri"/>
              </a:rPr>
              <a:t> </a:t>
            </a:r>
            <a:r>
              <a:rPr sz="1400" spc="-10" dirty="0">
                <a:latin typeface="Calibri"/>
                <a:cs typeface="Calibri"/>
              </a:rPr>
              <a:t>ciclo</a:t>
            </a:r>
            <a:r>
              <a:rPr sz="1400" spc="-60" dirty="0">
                <a:latin typeface="Calibri"/>
                <a:cs typeface="Calibri"/>
              </a:rPr>
              <a:t> </a:t>
            </a:r>
            <a:r>
              <a:rPr sz="1400" dirty="0">
                <a:latin typeface="Calibri"/>
                <a:cs typeface="Calibri"/>
              </a:rPr>
              <a:t>pode</a:t>
            </a:r>
            <a:r>
              <a:rPr sz="1400" spc="-55" dirty="0">
                <a:latin typeface="Calibri"/>
                <a:cs typeface="Calibri"/>
              </a:rPr>
              <a:t> </a:t>
            </a:r>
            <a:r>
              <a:rPr sz="1400" spc="-20" dirty="0">
                <a:latin typeface="Calibri"/>
                <a:cs typeface="Calibri"/>
              </a:rPr>
              <a:t>ser</a:t>
            </a:r>
            <a:r>
              <a:rPr sz="1400" spc="-50" dirty="0">
                <a:latin typeface="Calibri"/>
                <a:cs typeface="Calibri"/>
              </a:rPr>
              <a:t> </a:t>
            </a:r>
            <a:r>
              <a:rPr sz="1400" spc="-25" dirty="0">
                <a:latin typeface="Calibri"/>
                <a:cs typeface="Calibri"/>
              </a:rPr>
              <a:t>interrompido</a:t>
            </a:r>
            <a:r>
              <a:rPr sz="1400" spc="-45" dirty="0">
                <a:latin typeface="Calibri"/>
                <a:cs typeface="Calibri"/>
              </a:rPr>
              <a:t> </a:t>
            </a:r>
            <a:r>
              <a:rPr sz="1400" spc="-10" dirty="0">
                <a:latin typeface="Calibri"/>
                <a:cs typeface="Calibri"/>
              </a:rPr>
              <a:t>antes </a:t>
            </a:r>
            <a:r>
              <a:rPr sz="1400" spc="-20" dirty="0">
                <a:latin typeface="Calibri"/>
                <a:cs typeface="Calibri"/>
              </a:rPr>
              <a:t>diante</a:t>
            </a:r>
            <a:r>
              <a:rPr sz="1400" spc="-35" dirty="0">
                <a:latin typeface="Calibri"/>
                <a:cs typeface="Calibri"/>
              </a:rPr>
              <a:t> </a:t>
            </a:r>
            <a:r>
              <a:rPr sz="1400" dirty="0">
                <a:latin typeface="Calibri"/>
                <a:cs typeface="Calibri"/>
              </a:rPr>
              <a:t>de</a:t>
            </a:r>
            <a:r>
              <a:rPr sz="1400" spc="-60" dirty="0">
                <a:latin typeface="Calibri"/>
                <a:cs typeface="Calibri"/>
              </a:rPr>
              <a:t> </a:t>
            </a:r>
            <a:r>
              <a:rPr sz="1400" dirty="0">
                <a:latin typeface="Calibri"/>
                <a:cs typeface="Calibri"/>
              </a:rPr>
              <a:t>uma</a:t>
            </a:r>
            <a:r>
              <a:rPr sz="1400" spc="-50" dirty="0">
                <a:latin typeface="Calibri"/>
                <a:cs typeface="Calibri"/>
              </a:rPr>
              <a:t> </a:t>
            </a:r>
            <a:r>
              <a:rPr sz="1400" spc="-10" dirty="0">
                <a:latin typeface="Calibri"/>
                <a:cs typeface="Calibri"/>
              </a:rPr>
              <a:t>desaceleração</a:t>
            </a:r>
            <a:r>
              <a:rPr sz="1400" spc="-25" dirty="0">
                <a:latin typeface="Calibri"/>
                <a:cs typeface="Calibri"/>
              </a:rPr>
              <a:t> </a:t>
            </a:r>
            <a:r>
              <a:rPr sz="1400" dirty="0">
                <a:latin typeface="Calibri"/>
                <a:cs typeface="Calibri"/>
              </a:rPr>
              <a:t>da</a:t>
            </a:r>
            <a:r>
              <a:rPr sz="1400" spc="-60" dirty="0">
                <a:latin typeface="Calibri"/>
                <a:cs typeface="Calibri"/>
              </a:rPr>
              <a:t> </a:t>
            </a:r>
            <a:r>
              <a:rPr sz="1400" spc="-20" dirty="0">
                <a:latin typeface="Calibri"/>
                <a:cs typeface="Calibri"/>
              </a:rPr>
              <a:t>atividade</a:t>
            </a:r>
            <a:r>
              <a:rPr sz="1400" spc="-40" dirty="0">
                <a:latin typeface="Calibri"/>
                <a:cs typeface="Calibri"/>
              </a:rPr>
              <a:t> </a:t>
            </a:r>
            <a:r>
              <a:rPr sz="1400" dirty="0">
                <a:latin typeface="Calibri"/>
                <a:cs typeface="Calibri"/>
              </a:rPr>
              <a:t>econômica</a:t>
            </a:r>
            <a:r>
              <a:rPr sz="1400" spc="-20" dirty="0">
                <a:latin typeface="Calibri"/>
                <a:cs typeface="Calibri"/>
              </a:rPr>
              <a:t> mais </a:t>
            </a:r>
            <a:r>
              <a:rPr sz="1400" spc="-10" dirty="0">
                <a:latin typeface="Calibri"/>
                <a:cs typeface="Calibri"/>
              </a:rPr>
              <a:t>pronunciada</a:t>
            </a:r>
            <a:r>
              <a:rPr sz="1400" spc="-45" dirty="0">
                <a:latin typeface="Calibri"/>
                <a:cs typeface="Calibri"/>
              </a:rPr>
              <a:t> </a:t>
            </a:r>
            <a:r>
              <a:rPr sz="1400" spc="-25" dirty="0">
                <a:latin typeface="Calibri"/>
                <a:cs typeface="Calibri"/>
              </a:rPr>
              <a:t>ou</a:t>
            </a:r>
            <a:r>
              <a:rPr sz="1400" spc="-55" dirty="0">
                <a:latin typeface="Calibri"/>
                <a:cs typeface="Calibri"/>
              </a:rPr>
              <a:t> </a:t>
            </a:r>
            <a:r>
              <a:rPr sz="1400" dirty="0">
                <a:latin typeface="Calibri"/>
                <a:cs typeface="Calibri"/>
              </a:rPr>
              <a:t>uma</a:t>
            </a:r>
            <a:r>
              <a:rPr sz="1400" spc="-55" dirty="0">
                <a:latin typeface="Calibri"/>
                <a:cs typeface="Calibri"/>
              </a:rPr>
              <a:t> </a:t>
            </a:r>
            <a:r>
              <a:rPr sz="1400" dirty="0">
                <a:latin typeface="Calibri"/>
                <a:cs typeface="Calibri"/>
              </a:rPr>
              <a:t>acomodação</a:t>
            </a:r>
            <a:r>
              <a:rPr sz="1400" spc="-45" dirty="0">
                <a:latin typeface="Calibri"/>
                <a:cs typeface="Calibri"/>
              </a:rPr>
              <a:t> </a:t>
            </a:r>
            <a:r>
              <a:rPr sz="1400" dirty="0">
                <a:latin typeface="Calibri"/>
                <a:cs typeface="Calibri"/>
              </a:rPr>
              <a:t>da</a:t>
            </a:r>
            <a:r>
              <a:rPr sz="1400" spc="-50" dirty="0">
                <a:latin typeface="Calibri"/>
                <a:cs typeface="Calibri"/>
              </a:rPr>
              <a:t> </a:t>
            </a:r>
            <a:r>
              <a:rPr sz="1400" dirty="0">
                <a:latin typeface="Calibri"/>
                <a:cs typeface="Calibri"/>
              </a:rPr>
              <a:t>taxa</a:t>
            </a:r>
            <a:r>
              <a:rPr sz="1400" spc="-45" dirty="0">
                <a:latin typeface="Calibri"/>
                <a:cs typeface="Calibri"/>
              </a:rPr>
              <a:t> </a:t>
            </a:r>
            <a:r>
              <a:rPr sz="1400" dirty="0">
                <a:latin typeface="Calibri"/>
                <a:cs typeface="Calibri"/>
              </a:rPr>
              <a:t>de</a:t>
            </a:r>
            <a:r>
              <a:rPr sz="1400" spc="-60" dirty="0">
                <a:latin typeface="Calibri"/>
                <a:cs typeface="Calibri"/>
              </a:rPr>
              <a:t> </a:t>
            </a:r>
            <a:r>
              <a:rPr sz="1400" spc="-10" dirty="0">
                <a:latin typeface="Calibri"/>
                <a:cs typeface="Calibri"/>
              </a:rPr>
              <a:t>câmbio</a:t>
            </a:r>
            <a:r>
              <a:rPr sz="1400" spc="-60" dirty="0">
                <a:latin typeface="Calibri"/>
                <a:cs typeface="Calibri"/>
              </a:rPr>
              <a:t> </a:t>
            </a:r>
            <a:r>
              <a:rPr sz="1400" spc="-25" dirty="0">
                <a:latin typeface="Calibri"/>
                <a:cs typeface="Calibri"/>
              </a:rPr>
              <a:t>em </a:t>
            </a:r>
            <a:r>
              <a:rPr sz="1400" spc="-10" dirty="0">
                <a:latin typeface="Calibri"/>
                <a:cs typeface="Calibri"/>
              </a:rPr>
              <a:t>patamares</a:t>
            </a:r>
            <a:r>
              <a:rPr sz="1400" spc="-30" dirty="0">
                <a:latin typeface="Calibri"/>
                <a:cs typeface="Calibri"/>
              </a:rPr>
              <a:t> </a:t>
            </a:r>
            <a:r>
              <a:rPr sz="1400" spc="-20" dirty="0">
                <a:latin typeface="Calibri"/>
                <a:cs typeface="Calibri"/>
              </a:rPr>
              <a:t>mais</a:t>
            </a:r>
            <a:r>
              <a:rPr sz="1400" spc="-40" dirty="0">
                <a:latin typeface="Calibri"/>
                <a:cs typeface="Calibri"/>
              </a:rPr>
              <a:t> </a:t>
            </a:r>
            <a:r>
              <a:rPr sz="1400" spc="-10" dirty="0">
                <a:latin typeface="Calibri"/>
                <a:cs typeface="Calibri"/>
              </a:rPr>
              <a:t>apreciados</a:t>
            </a:r>
            <a:r>
              <a:rPr sz="1400" spc="-50" dirty="0">
                <a:latin typeface="Calibri"/>
                <a:cs typeface="Calibri"/>
              </a:rPr>
              <a:t> </a:t>
            </a:r>
            <a:r>
              <a:rPr sz="1400" dirty="0">
                <a:latin typeface="Calibri"/>
                <a:cs typeface="Calibri"/>
              </a:rPr>
              <a:t>do</a:t>
            </a:r>
            <a:r>
              <a:rPr sz="1400" spc="-45" dirty="0">
                <a:latin typeface="Calibri"/>
                <a:cs typeface="Calibri"/>
              </a:rPr>
              <a:t> </a:t>
            </a:r>
            <a:r>
              <a:rPr sz="1400" spc="-10" dirty="0">
                <a:latin typeface="Calibri"/>
                <a:cs typeface="Calibri"/>
              </a:rPr>
              <a:t>que</a:t>
            </a:r>
            <a:r>
              <a:rPr sz="1400" spc="-50" dirty="0">
                <a:latin typeface="Calibri"/>
                <a:cs typeface="Calibri"/>
              </a:rPr>
              <a:t> </a:t>
            </a:r>
            <a:r>
              <a:rPr sz="1400" spc="-10" dirty="0">
                <a:latin typeface="Calibri"/>
                <a:cs typeface="Calibri"/>
              </a:rPr>
              <a:t>o</a:t>
            </a:r>
            <a:r>
              <a:rPr sz="1400" spc="-55" dirty="0">
                <a:latin typeface="Calibri"/>
                <a:cs typeface="Calibri"/>
              </a:rPr>
              <a:t> </a:t>
            </a:r>
            <a:r>
              <a:rPr sz="1400" spc="-10" dirty="0">
                <a:latin typeface="Calibri"/>
                <a:cs typeface="Calibri"/>
              </a:rPr>
              <a:t>observado</a:t>
            </a:r>
            <a:endParaRPr sz="1400">
              <a:latin typeface="Calibri"/>
              <a:cs typeface="Calibri"/>
            </a:endParaRPr>
          </a:p>
          <a:p>
            <a:pPr marR="13970" algn="r">
              <a:lnSpc>
                <a:spcPts val="1430"/>
              </a:lnSpc>
            </a:pPr>
            <a:r>
              <a:rPr sz="1400" spc="-10" dirty="0">
                <a:latin typeface="Calibri"/>
                <a:cs typeface="Calibri"/>
              </a:rPr>
              <a:t>recentemente.</a:t>
            </a:r>
            <a:endParaRPr sz="1400">
              <a:latin typeface="Calibri"/>
              <a:cs typeface="Calibri"/>
            </a:endParaRPr>
          </a:p>
        </p:txBody>
      </p:sp>
      <p:sp>
        <p:nvSpPr>
          <p:cNvPr id="74" name="object 21">
            <a:extLst>
              <a:ext uri="{FF2B5EF4-FFF2-40B4-BE49-F238E27FC236}">
                <a16:creationId xmlns:a16="http://schemas.microsoft.com/office/drawing/2014/main" id="{2E63258C-A91C-2377-1900-E6A0210E1118}"/>
              </a:ext>
            </a:extLst>
          </p:cNvPr>
          <p:cNvSpPr txBox="1"/>
          <p:nvPr/>
        </p:nvSpPr>
        <p:spPr>
          <a:xfrm>
            <a:off x="11831374" y="4115559"/>
            <a:ext cx="196850" cy="452120"/>
          </a:xfrm>
          <a:prstGeom prst="rect">
            <a:avLst/>
          </a:prstGeom>
        </p:spPr>
        <p:txBody>
          <a:bodyPr vert="horz" wrap="square" lIns="0" tIns="12065" rIns="0" bIns="0" rtlCol="0">
            <a:spAutoFit/>
          </a:bodyPr>
          <a:lstStyle/>
          <a:p>
            <a:pPr marL="12700">
              <a:lnSpc>
                <a:spcPct val="100000"/>
              </a:lnSpc>
              <a:spcBef>
                <a:spcPts val="95"/>
              </a:spcBef>
            </a:pPr>
            <a:r>
              <a:rPr sz="2800" b="1" spc="-50" dirty="0">
                <a:solidFill>
                  <a:srgbClr val="EB6F00"/>
                </a:solidFill>
                <a:latin typeface="Calibri"/>
                <a:cs typeface="Calibri"/>
              </a:rPr>
              <a:t>3</a:t>
            </a:r>
            <a:endParaRPr sz="2800">
              <a:latin typeface="Calibri"/>
              <a:cs typeface="Calibri"/>
            </a:endParaRPr>
          </a:p>
        </p:txBody>
      </p:sp>
      <p:sp>
        <p:nvSpPr>
          <p:cNvPr id="75" name="object 23">
            <a:extLst>
              <a:ext uri="{FF2B5EF4-FFF2-40B4-BE49-F238E27FC236}">
                <a16:creationId xmlns:a16="http://schemas.microsoft.com/office/drawing/2014/main" id="{1F1D3517-C247-A1EC-014F-E3A5A0057F86}"/>
              </a:ext>
            </a:extLst>
          </p:cNvPr>
          <p:cNvSpPr txBox="1"/>
          <p:nvPr/>
        </p:nvSpPr>
        <p:spPr>
          <a:xfrm>
            <a:off x="11840772" y="5719773"/>
            <a:ext cx="205740" cy="422275"/>
          </a:xfrm>
          <a:prstGeom prst="rect">
            <a:avLst/>
          </a:prstGeom>
        </p:spPr>
        <p:txBody>
          <a:bodyPr vert="horz" wrap="square" lIns="0" tIns="12700" rIns="0" bIns="0" rtlCol="0">
            <a:spAutoFit/>
          </a:bodyPr>
          <a:lstStyle/>
          <a:p>
            <a:pPr marL="12700">
              <a:lnSpc>
                <a:spcPct val="100000"/>
              </a:lnSpc>
              <a:spcBef>
                <a:spcPts val="100"/>
              </a:spcBef>
            </a:pPr>
            <a:r>
              <a:rPr sz="2600" b="1" spc="40" dirty="0">
                <a:solidFill>
                  <a:srgbClr val="EB6F00"/>
                </a:solidFill>
                <a:latin typeface="Calibri"/>
                <a:cs typeface="Calibri"/>
              </a:rPr>
              <a:t>4</a:t>
            </a:r>
            <a:endParaRPr sz="2600">
              <a:latin typeface="Calibri"/>
              <a:cs typeface="Calibri"/>
            </a:endParaRPr>
          </a:p>
        </p:txBody>
      </p:sp>
      <p:sp>
        <p:nvSpPr>
          <p:cNvPr id="76" name="object 24">
            <a:extLst>
              <a:ext uri="{FF2B5EF4-FFF2-40B4-BE49-F238E27FC236}">
                <a16:creationId xmlns:a16="http://schemas.microsoft.com/office/drawing/2014/main" id="{5CCE235B-BC10-C189-2311-56A93C427603}"/>
              </a:ext>
            </a:extLst>
          </p:cNvPr>
          <p:cNvSpPr txBox="1"/>
          <p:nvPr/>
        </p:nvSpPr>
        <p:spPr>
          <a:xfrm>
            <a:off x="7707049" y="5820662"/>
            <a:ext cx="3879215" cy="239395"/>
          </a:xfrm>
          <a:prstGeom prst="rect">
            <a:avLst/>
          </a:prstGeom>
        </p:spPr>
        <p:txBody>
          <a:bodyPr vert="horz" wrap="square" lIns="0" tIns="12700" rIns="0" bIns="0" rtlCol="0">
            <a:spAutoFit/>
          </a:bodyPr>
          <a:lstStyle/>
          <a:p>
            <a:pPr marL="12700">
              <a:lnSpc>
                <a:spcPct val="100000"/>
              </a:lnSpc>
              <a:spcBef>
                <a:spcPts val="100"/>
              </a:spcBef>
            </a:pPr>
            <a:r>
              <a:rPr sz="1400" spc="-10" dirty="0">
                <a:latin typeface="Calibri"/>
                <a:cs typeface="Calibri"/>
              </a:rPr>
              <a:t>Para</a:t>
            </a:r>
            <a:r>
              <a:rPr sz="1400" spc="-45" dirty="0">
                <a:latin typeface="Calibri"/>
                <a:cs typeface="Calibri"/>
              </a:rPr>
              <a:t> </a:t>
            </a:r>
            <a:r>
              <a:rPr sz="1400" spc="-40" dirty="0">
                <a:latin typeface="Calibri"/>
                <a:cs typeface="Calibri"/>
              </a:rPr>
              <a:t>2026,</a:t>
            </a:r>
            <a:r>
              <a:rPr sz="1400" spc="-50" dirty="0">
                <a:latin typeface="Calibri"/>
                <a:cs typeface="Calibri"/>
              </a:rPr>
              <a:t> </a:t>
            </a:r>
            <a:r>
              <a:rPr sz="1400" spc="-20" dirty="0">
                <a:latin typeface="Calibri"/>
                <a:cs typeface="Calibri"/>
              </a:rPr>
              <a:t>projetamos </a:t>
            </a:r>
            <a:r>
              <a:rPr sz="1400" spc="-10" dirty="0">
                <a:latin typeface="Calibri"/>
                <a:cs typeface="Calibri"/>
              </a:rPr>
              <a:t>cortes</a:t>
            </a:r>
            <a:r>
              <a:rPr sz="1400" spc="-35" dirty="0">
                <a:latin typeface="Calibri"/>
                <a:cs typeface="Calibri"/>
              </a:rPr>
              <a:t> </a:t>
            </a:r>
            <a:r>
              <a:rPr sz="1400" dirty="0">
                <a:latin typeface="Calibri"/>
                <a:cs typeface="Calibri"/>
              </a:rPr>
              <a:t>de</a:t>
            </a:r>
            <a:r>
              <a:rPr sz="1400" spc="-55" dirty="0">
                <a:latin typeface="Calibri"/>
                <a:cs typeface="Calibri"/>
              </a:rPr>
              <a:t> </a:t>
            </a:r>
            <a:r>
              <a:rPr sz="1400" spc="-40" dirty="0">
                <a:latin typeface="Calibri"/>
                <a:cs typeface="Calibri"/>
              </a:rPr>
              <a:t>juros,</a:t>
            </a:r>
            <a:r>
              <a:rPr sz="1400" spc="-50" dirty="0">
                <a:latin typeface="Calibri"/>
                <a:cs typeface="Calibri"/>
              </a:rPr>
              <a:t> </a:t>
            </a:r>
            <a:r>
              <a:rPr sz="1400" spc="-10" dirty="0">
                <a:latin typeface="Calibri"/>
                <a:cs typeface="Calibri"/>
              </a:rPr>
              <a:t>para</a:t>
            </a:r>
            <a:r>
              <a:rPr sz="1400" spc="-55" dirty="0">
                <a:latin typeface="Calibri"/>
                <a:cs typeface="Calibri"/>
              </a:rPr>
              <a:t> </a:t>
            </a:r>
            <a:r>
              <a:rPr sz="1400" spc="-75" dirty="0">
                <a:latin typeface="Calibri"/>
                <a:cs typeface="Calibri"/>
              </a:rPr>
              <a:t>13,75%</a:t>
            </a:r>
            <a:r>
              <a:rPr sz="1400" spc="-55" dirty="0">
                <a:latin typeface="Calibri"/>
                <a:cs typeface="Calibri"/>
              </a:rPr>
              <a:t> </a:t>
            </a:r>
            <a:r>
              <a:rPr sz="1400" spc="-20" dirty="0">
                <a:latin typeface="Calibri"/>
                <a:cs typeface="Calibri"/>
              </a:rPr>
              <a:t>a.a.</a:t>
            </a:r>
            <a:endParaRPr sz="1400">
              <a:latin typeface="Calibri"/>
              <a:cs typeface="Calibri"/>
            </a:endParaRPr>
          </a:p>
        </p:txBody>
      </p:sp>
      <p:sp>
        <p:nvSpPr>
          <p:cNvPr id="78" name="object 27">
            <a:extLst>
              <a:ext uri="{FF2B5EF4-FFF2-40B4-BE49-F238E27FC236}">
                <a16:creationId xmlns:a16="http://schemas.microsoft.com/office/drawing/2014/main" id="{565B33E2-E362-B99B-11F7-C354F3C7E56B}"/>
              </a:ext>
            </a:extLst>
          </p:cNvPr>
          <p:cNvSpPr txBox="1"/>
          <p:nvPr/>
        </p:nvSpPr>
        <p:spPr>
          <a:xfrm>
            <a:off x="269038" y="825753"/>
            <a:ext cx="10694035" cy="321242"/>
          </a:xfrm>
          <a:prstGeom prst="rect">
            <a:avLst/>
          </a:prstGeom>
        </p:spPr>
        <p:txBody>
          <a:bodyPr vert="horz" wrap="square" lIns="0" tIns="13335" rIns="0" bIns="0" rtlCol="0">
            <a:spAutoFit/>
          </a:bodyPr>
          <a:lstStyle/>
          <a:p>
            <a:pPr marL="12700" marR="5080">
              <a:lnSpc>
                <a:spcPct val="100000"/>
              </a:lnSpc>
              <a:spcBef>
                <a:spcPts val="105"/>
              </a:spcBef>
            </a:pPr>
            <a:r>
              <a:rPr lang="pt-BR" sz="2000" b="1" dirty="0">
                <a:solidFill>
                  <a:srgbClr val="5F5F5F"/>
                </a:solidFill>
                <a:latin typeface="Calibri"/>
                <a:cs typeface="Calibri"/>
              </a:rPr>
              <a:t>Política monetária ainda avançando em terreno contracionista</a:t>
            </a:r>
          </a:p>
        </p:txBody>
      </p:sp>
      <p:pic>
        <p:nvPicPr>
          <p:cNvPr id="80" name="Imagem 79">
            <a:extLst>
              <a:ext uri="{FF2B5EF4-FFF2-40B4-BE49-F238E27FC236}">
                <a16:creationId xmlns:a16="http://schemas.microsoft.com/office/drawing/2014/main" id="{1F755386-2A47-7505-B722-3E9A1895262F}"/>
              </a:ext>
            </a:extLst>
          </p:cNvPr>
          <p:cNvPicPr>
            <a:picLocks noChangeAspect="1"/>
          </p:cNvPicPr>
          <p:nvPr/>
        </p:nvPicPr>
        <p:blipFill>
          <a:blip r:embed="rId3"/>
          <a:stretch>
            <a:fillRect/>
          </a:stretch>
        </p:blipFill>
        <p:spPr>
          <a:xfrm>
            <a:off x="364401" y="1229359"/>
            <a:ext cx="5397770" cy="5424230"/>
          </a:xfrm>
          <a:prstGeom prst="rect">
            <a:avLst/>
          </a:prstGeom>
        </p:spPr>
      </p:pic>
    </p:spTree>
    <p:extLst>
      <p:ext uri="{BB962C8B-B14F-4D97-AF65-F5344CB8AC3E}">
        <p14:creationId xmlns:p14="http://schemas.microsoft.com/office/powerpoint/2010/main" val="5936471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AD7AED-8AF0-9230-72ED-68CFBF415DE7}"/>
            </a:ext>
          </a:extLst>
        </p:cNvPr>
        <p:cNvGrpSpPr/>
        <p:nvPr/>
      </p:nvGrpSpPr>
      <p:grpSpPr>
        <a:xfrm>
          <a:off x="0" y="0"/>
          <a:ext cx="0" cy="0"/>
          <a:chOff x="0" y="0"/>
          <a:chExt cx="0" cy="0"/>
        </a:xfrm>
      </p:grpSpPr>
      <p:grpSp>
        <p:nvGrpSpPr>
          <p:cNvPr id="40" name="Agrupar 39">
            <a:extLst>
              <a:ext uri="{FF2B5EF4-FFF2-40B4-BE49-F238E27FC236}">
                <a16:creationId xmlns:a16="http://schemas.microsoft.com/office/drawing/2014/main" id="{459B4E63-E23C-12AE-90D3-7BCC83C4C60C}"/>
              </a:ext>
            </a:extLst>
          </p:cNvPr>
          <p:cNvGrpSpPr/>
          <p:nvPr/>
        </p:nvGrpSpPr>
        <p:grpSpPr>
          <a:xfrm>
            <a:off x="-242203" y="0"/>
            <a:ext cx="160867" cy="1544673"/>
            <a:chOff x="6015566" y="2656663"/>
            <a:chExt cx="160867" cy="1544673"/>
          </a:xfrm>
        </p:grpSpPr>
        <p:sp>
          <p:nvSpPr>
            <p:cNvPr id="41" name="Retângulo 40">
              <a:extLst>
                <a:ext uri="{FF2B5EF4-FFF2-40B4-BE49-F238E27FC236}">
                  <a16:creationId xmlns:a16="http://schemas.microsoft.com/office/drawing/2014/main" id="{321F1F2D-3A2B-808F-3412-B840EA554084}"/>
                </a:ext>
              </a:extLst>
            </p:cNvPr>
            <p:cNvSpPr/>
            <p:nvPr/>
          </p:nvSpPr>
          <p:spPr>
            <a:xfrm>
              <a:off x="6015566" y="2656663"/>
              <a:ext cx="160867" cy="1608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2" name="Retângulo 41">
              <a:extLst>
                <a:ext uri="{FF2B5EF4-FFF2-40B4-BE49-F238E27FC236}">
                  <a16:creationId xmlns:a16="http://schemas.microsoft.com/office/drawing/2014/main" id="{0E84E550-3B84-3EBB-6F57-C8C6F26D9CC0}"/>
                </a:ext>
              </a:extLst>
            </p:cNvPr>
            <p:cNvSpPr/>
            <p:nvPr/>
          </p:nvSpPr>
          <p:spPr>
            <a:xfrm>
              <a:off x="6015566" y="2890390"/>
              <a:ext cx="160867" cy="1608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3" name="Retângulo 42">
              <a:extLst>
                <a:ext uri="{FF2B5EF4-FFF2-40B4-BE49-F238E27FC236}">
                  <a16:creationId xmlns:a16="http://schemas.microsoft.com/office/drawing/2014/main" id="{DCCC1952-4FB5-0300-BF52-302A6E998B67}"/>
                </a:ext>
              </a:extLst>
            </p:cNvPr>
            <p:cNvSpPr/>
            <p:nvPr/>
          </p:nvSpPr>
          <p:spPr>
            <a:xfrm>
              <a:off x="6015566" y="3124117"/>
              <a:ext cx="160867" cy="1608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4" name="Retângulo 43">
              <a:extLst>
                <a:ext uri="{FF2B5EF4-FFF2-40B4-BE49-F238E27FC236}">
                  <a16:creationId xmlns:a16="http://schemas.microsoft.com/office/drawing/2014/main" id="{21E06033-08CE-6FA4-E17A-642F53CFE3F6}"/>
                </a:ext>
              </a:extLst>
            </p:cNvPr>
            <p:cNvSpPr/>
            <p:nvPr/>
          </p:nvSpPr>
          <p:spPr>
            <a:xfrm>
              <a:off x="6015566" y="3353205"/>
              <a:ext cx="160867" cy="1608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5" name="Retângulo 44">
              <a:extLst>
                <a:ext uri="{FF2B5EF4-FFF2-40B4-BE49-F238E27FC236}">
                  <a16:creationId xmlns:a16="http://schemas.microsoft.com/office/drawing/2014/main" id="{EE2367A8-BEEE-B762-D0F1-DE53A2425C3D}"/>
                </a:ext>
              </a:extLst>
            </p:cNvPr>
            <p:cNvSpPr/>
            <p:nvPr/>
          </p:nvSpPr>
          <p:spPr>
            <a:xfrm>
              <a:off x="6015566" y="3582293"/>
              <a:ext cx="160867" cy="1608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6" name="Retângulo 45">
              <a:extLst>
                <a:ext uri="{FF2B5EF4-FFF2-40B4-BE49-F238E27FC236}">
                  <a16:creationId xmlns:a16="http://schemas.microsoft.com/office/drawing/2014/main" id="{DA940B7A-64D6-23DA-0355-8E31E55E95F0}"/>
                </a:ext>
              </a:extLst>
            </p:cNvPr>
            <p:cNvSpPr/>
            <p:nvPr/>
          </p:nvSpPr>
          <p:spPr>
            <a:xfrm>
              <a:off x="6015566" y="3811381"/>
              <a:ext cx="160867" cy="1608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7" name="Retângulo 46">
              <a:extLst>
                <a:ext uri="{FF2B5EF4-FFF2-40B4-BE49-F238E27FC236}">
                  <a16:creationId xmlns:a16="http://schemas.microsoft.com/office/drawing/2014/main" id="{A83B615E-FDC0-28B8-43ED-6172A5383391}"/>
                </a:ext>
              </a:extLst>
            </p:cNvPr>
            <p:cNvSpPr/>
            <p:nvPr/>
          </p:nvSpPr>
          <p:spPr>
            <a:xfrm>
              <a:off x="6015566" y="4040469"/>
              <a:ext cx="160867" cy="1608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grpSp>
      <p:sp>
        <p:nvSpPr>
          <p:cNvPr id="6" name="Retângulo 5">
            <a:extLst>
              <a:ext uri="{FF2B5EF4-FFF2-40B4-BE49-F238E27FC236}">
                <a16:creationId xmlns:a16="http://schemas.microsoft.com/office/drawing/2014/main" id="{F5D407DE-CAF8-8BDA-61A0-A16D67ED2E15}"/>
              </a:ext>
            </a:extLst>
          </p:cNvPr>
          <p:cNvSpPr/>
          <p:nvPr/>
        </p:nvSpPr>
        <p:spPr>
          <a:xfrm>
            <a:off x="-81336" y="-15231"/>
            <a:ext cx="12273336" cy="2489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 name="object 2">
            <a:extLst>
              <a:ext uri="{FF2B5EF4-FFF2-40B4-BE49-F238E27FC236}">
                <a16:creationId xmlns:a16="http://schemas.microsoft.com/office/drawing/2014/main" id="{2E342F27-D5FA-45C4-C7C8-646058D963C7}"/>
              </a:ext>
            </a:extLst>
          </p:cNvPr>
          <p:cNvSpPr txBox="1">
            <a:spLocks noGrp="1"/>
          </p:cNvSpPr>
          <p:nvPr>
            <p:ph type="title"/>
          </p:nvPr>
        </p:nvSpPr>
        <p:spPr>
          <a:xfrm>
            <a:off x="192953" y="353635"/>
            <a:ext cx="8637270" cy="393056"/>
          </a:xfrm>
          <a:prstGeom prst="rect">
            <a:avLst/>
          </a:prstGeom>
        </p:spPr>
        <p:txBody>
          <a:bodyPr vert="horz" wrap="square" lIns="0" tIns="12065" rIns="0" bIns="0" rtlCol="0">
            <a:spAutoFit/>
          </a:bodyPr>
          <a:lstStyle/>
          <a:p>
            <a:pPr marL="12700">
              <a:lnSpc>
                <a:spcPct val="100000"/>
              </a:lnSpc>
              <a:spcBef>
                <a:spcPts val="95"/>
              </a:spcBef>
            </a:pPr>
            <a:r>
              <a:rPr lang="pt-BR" dirty="0"/>
              <a:t>Pesquisa da Febraban </a:t>
            </a:r>
            <a:endParaRPr spc="-20" dirty="0"/>
          </a:p>
        </p:txBody>
      </p:sp>
      <p:sp>
        <p:nvSpPr>
          <p:cNvPr id="2" name="CaixaDeTexto 1">
            <a:extLst>
              <a:ext uri="{FF2B5EF4-FFF2-40B4-BE49-F238E27FC236}">
                <a16:creationId xmlns:a16="http://schemas.microsoft.com/office/drawing/2014/main" id="{7E3D892D-D6F4-4404-273F-8273472AA3B8}"/>
              </a:ext>
            </a:extLst>
          </p:cNvPr>
          <p:cNvSpPr txBox="1"/>
          <p:nvPr/>
        </p:nvSpPr>
        <p:spPr>
          <a:xfrm>
            <a:off x="7479719" y="6346193"/>
            <a:ext cx="4710328" cy="276999"/>
          </a:xfrm>
          <a:prstGeom prst="rect">
            <a:avLst/>
          </a:prstGeom>
          <a:noFill/>
        </p:spPr>
        <p:txBody>
          <a:bodyPr wrap="none" rtlCol="0">
            <a:spAutoFit/>
          </a:bodyPr>
          <a:lstStyle/>
          <a:p>
            <a:pPr algn="r"/>
            <a:r>
              <a:rPr lang="pt-BR" sz="1200" dirty="0">
                <a:solidFill>
                  <a:srgbClr val="FF0000"/>
                </a:solidFill>
                <a:latin typeface="Open Sans" panose="020B0606030504020204" pitchFamily="34" charset="0"/>
                <a:ea typeface="Open Sans" panose="020B0606030504020204" pitchFamily="34" charset="0"/>
                <a:cs typeface="Open Sans" panose="020B0606030504020204" pitchFamily="34" charset="0"/>
              </a:rPr>
              <a:t>Fonte: Pesquisa Febraban Economia Bancaria Fev25 - Febraban</a:t>
            </a:r>
          </a:p>
        </p:txBody>
      </p:sp>
      <p:sp>
        <p:nvSpPr>
          <p:cNvPr id="3" name="Retângulo 2">
            <a:extLst>
              <a:ext uri="{FF2B5EF4-FFF2-40B4-BE49-F238E27FC236}">
                <a16:creationId xmlns:a16="http://schemas.microsoft.com/office/drawing/2014/main" id="{AE5ACC37-33AF-D9CA-F75E-70A920C2DEFA}"/>
              </a:ext>
            </a:extLst>
          </p:cNvPr>
          <p:cNvSpPr/>
          <p:nvPr/>
        </p:nvSpPr>
        <p:spPr>
          <a:xfrm>
            <a:off x="0" y="6621517"/>
            <a:ext cx="12192000" cy="236483"/>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7" name="Imagem 6">
            <a:extLst>
              <a:ext uri="{FF2B5EF4-FFF2-40B4-BE49-F238E27FC236}">
                <a16:creationId xmlns:a16="http://schemas.microsoft.com/office/drawing/2014/main" id="{D1973E23-659C-2EBC-A68B-D1439E1D7F23}"/>
              </a:ext>
            </a:extLst>
          </p:cNvPr>
          <p:cNvPicPr>
            <a:picLocks noChangeAspect="1"/>
          </p:cNvPicPr>
          <p:nvPr/>
        </p:nvPicPr>
        <p:blipFill>
          <a:blip r:embed="rId2"/>
          <a:stretch>
            <a:fillRect/>
          </a:stretch>
        </p:blipFill>
        <p:spPr>
          <a:xfrm>
            <a:off x="989072" y="867360"/>
            <a:ext cx="10157898" cy="5296930"/>
          </a:xfrm>
          <a:prstGeom prst="rect">
            <a:avLst/>
          </a:prstGeom>
        </p:spPr>
      </p:pic>
    </p:spTree>
    <p:extLst>
      <p:ext uri="{BB962C8B-B14F-4D97-AF65-F5344CB8AC3E}">
        <p14:creationId xmlns:p14="http://schemas.microsoft.com/office/powerpoint/2010/main" val="10693586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ADD5E1-0D7C-2514-16DC-F67596F7A55E}"/>
            </a:ext>
          </a:extLst>
        </p:cNvPr>
        <p:cNvGrpSpPr/>
        <p:nvPr/>
      </p:nvGrpSpPr>
      <p:grpSpPr>
        <a:xfrm>
          <a:off x="0" y="0"/>
          <a:ext cx="0" cy="0"/>
          <a:chOff x="0" y="0"/>
          <a:chExt cx="0" cy="0"/>
        </a:xfrm>
      </p:grpSpPr>
      <p:grpSp>
        <p:nvGrpSpPr>
          <p:cNvPr id="40" name="Agrupar 39">
            <a:extLst>
              <a:ext uri="{FF2B5EF4-FFF2-40B4-BE49-F238E27FC236}">
                <a16:creationId xmlns:a16="http://schemas.microsoft.com/office/drawing/2014/main" id="{2D560819-4F29-B602-9C89-93ACF77E643A}"/>
              </a:ext>
            </a:extLst>
          </p:cNvPr>
          <p:cNvGrpSpPr/>
          <p:nvPr/>
        </p:nvGrpSpPr>
        <p:grpSpPr>
          <a:xfrm>
            <a:off x="-242203" y="0"/>
            <a:ext cx="160867" cy="1544673"/>
            <a:chOff x="6015566" y="2656663"/>
            <a:chExt cx="160867" cy="1544673"/>
          </a:xfrm>
        </p:grpSpPr>
        <p:sp>
          <p:nvSpPr>
            <p:cNvPr id="41" name="Retângulo 40">
              <a:extLst>
                <a:ext uri="{FF2B5EF4-FFF2-40B4-BE49-F238E27FC236}">
                  <a16:creationId xmlns:a16="http://schemas.microsoft.com/office/drawing/2014/main" id="{BF590DC0-0F4E-5213-A0FA-47E065F5F156}"/>
                </a:ext>
              </a:extLst>
            </p:cNvPr>
            <p:cNvSpPr/>
            <p:nvPr/>
          </p:nvSpPr>
          <p:spPr>
            <a:xfrm>
              <a:off x="6015566" y="2656663"/>
              <a:ext cx="160867" cy="1608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2" name="Retângulo 41">
              <a:extLst>
                <a:ext uri="{FF2B5EF4-FFF2-40B4-BE49-F238E27FC236}">
                  <a16:creationId xmlns:a16="http://schemas.microsoft.com/office/drawing/2014/main" id="{6FF286ED-746E-68C8-5E66-C5CB4557EC0A}"/>
                </a:ext>
              </a:extLst>
            </p:cNvPr>
            <p:cNvSpPr/>
            <p:nvPr/>
          </p:nvSpPr>
          <p:spPr>
            <a:xfrm>
              <a:off x="6015566" y="2890390"/>
              <a:ext cx="160867" cy="1608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3" name="Retângulo 42">
              <a:extLst>
                <a:ext uri="{FF2B5EF4-FFF2-40B4-BE49-F238E27FC236}">
                  <a16:creationId xmlns:a16="http://schemas.microsoft.com/office/drawing/2014/main" id="{A4C5804E-0BC1-74F7-6796-CA68FABF8F9C}"/>
                </a:ext>
              </a:extLst>
            </p:cNvPr>
            <p:cNvSpPr/>
            <p:nvPr/>
          </p:nvSpPr>
          <p:spPr>
            <a:xfrm>
              <a:off x="6015566" y="3124117"/>
              <a:ext cx="160867" cy="1608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4" name="Retângulo 43">
              <a:extLst>
                <a:ext uri="{FF2B5EF4-FFF2-40B4-BE49-F238E27FC236}">
                  <a16:creationId xmlns:a16="http://schemas.microsoft.com/office/drawing/2014/main" id="{0EE70519-10A6-CE72-D901-E00080A3E280}"/>
                </a:ext>
              </a:extLst>
            </p:cNvPr>
            <p:cNvSpPr/>
            <p:nvPr/>
          </p:nvSpPr>
          <p:spPr>
            <a:xfrm>
              <a:off x="6015566" y="3353205"/>
              <a:ext cx="160867" cy="1608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5" name="Retângulo 44">
              <a:extLst>
                <a:ext uri="{FF2B5EF4-FFF2-40B4-BE49-F238E27FC236}">
                  <a16:creationId xmlns:a16="http://schemas.microsoft.com/office/drawing/2014/main" id="{52D03DBB-63D1-007C-B6E3-6F77ED3A7EFF}"/>
                </a:ext>
              </a:extLst>
            </p:cNvPr>
            <p:cNvSpPr/>
            <p:nvPr/>
          </p:nvSpPr>
          <p:spPr>
            <a:xfrm>
              <a:off x="6015566" y="3582293"/>
              <a:ext cx="160867" cy="1608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6" name="Retângulo 45">
              <a:extLst>
                <a:ext uri="{FF2B5EF4-FFF2-40B4-BE49-F238E27FC236}">
                  <a16:creationId xmlns:a16="http://schemas.microsoft.com/office/drawing/2014/main" id="{7274CB18-3DAD-F0C1-135F-F09DC9BBED12}"/>
                </a:ext>
              </a:extLst>
            </p:cNvPr>
            <p:cNvSpPr/>
            <p:nvPr/>
          </p:nvSpPr>
          <p:spPr>
            <a:xfrm>
              <a:off x="6015566" y="3811381"/>
              <a:ext cx="160867" cy="1608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7" name="Retângulo 46">
              <a:extLst>
                <a:ext uri="{FF2B5EF4-FFF2-40B4-BE49-F238E27FC236}">
                  <a16:creationId xmlns:a16="http://schemas.microsoft.com/office/drawing/2014/main" id="{941F55B1-CA61-8F2D-6678-8237323D37CA}"/>
                </a:ext>
              </a:extLst>
            </p:cNvPr>
            <p:cNvSpPr/>
            <p:nvPr/>
          </p:nvSpPr>
          <p:spPr>
            <a:xfrm>
              <a:off x="6015566" y="4040469"/>
              <a:ext cx="160867" cy="1608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grpSp>
      <p:sp>
        <p:nvSpPr>
          <p:cNvPr id="6" name="Retângulo 5">
            <a:extLst>
              <a:ext uri="{FF2B5EF4-FFF2-40B4-BE49-F238E27FC236}">
                <a16:creationId xmlns:a16="http://schemas.microsoft.com/office/drawing/2014/main" id="{29448470-5973-360C-E389-2EB8AC5D828D}"/>
              </a:ext>
            </a:extLst>
          </p:cNvPr>
          <p:cNvSpPr/>
          <p:nvPr/>
        </p:nvSpPr>
        <p:spPr>
          <a:xfrm>
            <a:off x="-81336" y="-15231"/>
            <a:ext cx="12273336" cy="2489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 name="object 2">
            <a:extLst>
              <a:ext uri="{FF2B5EF4-FFF2-40B4-BE49-F238E27FC236}">
                <a16:creationId xmlns:a16="http://schemas.microsoft.com/office/drawing/2014/main" id="{149434FF-C333-5E8D-544C-D8BA9C62DC15}"/>
              </a:ext>
            </a:extLst>
          </p:cNvPr>
          <p:cNvSpPr txBox="1">
            <a:spLocks noGrp="1"/>
          </p:cNvSpPr>
          <p:nvPr>
            <p:ph type="title"/>
          </p:nvPr>
        </p:nvSpPr>
        <p:spPr>
          <a:xfrm>
            <a:off x="192953" y="353635"/>
            <a:ext cx="8637270" cy="393056"/>
          </a:xfrm>
          <a:prstGeom prst="rect">
            <a:avLst/>
          </a:prstGeom>
        </p:spPr>
        <p:txBody>
          <a:bodyPr vert="horz" wrap="square" lIns="0" tIns="12065" rIns="0" bIns="0" rtlCol="0">
            <a:spAutoFit/>
          </a:bodyPr>
          <a:lstStyle/>
          <a:p>
            <a:pPr marL="12700">
              <a:lnSpc>
                <a:spcPct val="100000"/>
              </a:lnSpc>
              <a:spcBef>
                <a:spcPts val="95"/>
              </a:spcBef>
            </a:pPr>
            <a:r>
              <a:rPr lang="pt-BR" dirty="0"/>
              <a:t>Pesquisa da Febraban </a:t>
            </a:r>
            <a:endParaRPr spc="-20" dirty="0"/>
          </a:p>
        </p:txBody>
      </p:sp>
      <p:sp>
        <p:nvSpPr>
          <p:cNvPr id="2" name="CaixaDeTexto 1">
            <a:extLst>
              <a:ext uri="{FF2B5EF4-FFF2-40B4-BE49-F238E27FC236}">
                <a16:creationId xmlns:a16="http://schemas.microsoft.com/office/drawing/2014/main" id="{F30308B9-FF32-172B-F062-65AB1508EB35}"/>
              </a:ext>
            </a:extLst>
          </p:cNvPr>
          <p:cNvSpPr txBox="1"/>
          <p:nvPr/>
        </p:nvSpPr>
        <p:spPr>
          <a:xfrm>
            <a:off x="7479719" y="6346193"/>
            <a:ext cx="4710328" cy="276999"/>
          </a:xfrm>
          <a:prstGeom prst="rect">
            <a:avLst/>
          </a:prstGeom>
          <a:noFill/>
        </p:spPr>
        <p:txBody>
          <a:bodyPr wrap="none" rtlCol="0">
            <a:spAutoFit/>
          </a:bodyPr>
          <a:lstStyle/>
          <a:p>
            <a:pPr algn="r"/>
            <a:r>
              <a:rPr lang="pt-BR" sz="1200" dirty="0">
                <a:solidFill>
                  <a:srgbClr val="FF0000"/>
                </a:solidFill>
                <a:latin typeface="Open Sans" panose="020B0606030504020204" pitchFamily="34" charset="0"/>
                <a:ea typeface="Open Sans" panose="020B0606030504020204" pitchFamily="34" charset="0"/>
                <a:cs typeface="Open Sans" panose="020B0606030504020204" pitchFamily="34" charset="0"/>
              </a:rPr>
              <a:t>Fonte: Pesquisa Febraban Economia Bancaria Fev25 - Febraban</a:t>
            </a:r>
          </a:p>
        </p:txBody>
      </p:sp>
      <p:sp>
        <p:nvSpPr>
          <p:cNvPr id="3" name="Retângulo 2">
            <a:extLst>
              <a:ext uri="{FF2B5EF4-FFF2-40B4-BE49-F238E27FC236}">
                <a16:creationId xmlns:a16="http://schemas.microsoft.com/office/drawing/2014/main" id="{516A2EC0-1144-3736-D9FF-E6B19884BA26}"/>
              </a:ext>
            </a:extLst>
          </p:cNvPr>
          <p:cNvSpPr/>
          <p:nvPr/>
        </p:nvSpPr>
        <p:spPr>
          <a:xfrm>
            <a:off x="0" y="6621517"/>
            <a:ext cx="12192000" cy="236483"/>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8" name="Imagem 7">
            <a:extLst>
              <a:ext uri="{FF2B5EF4-FFF2-40B4-BE49-F238E27FC236}">
                <a16:creationId xmlns:a16="http://schemas.microsoft.com/office/drawing/2014/main" id="{90CEADB3-DE52-F5CA-9117-225D8906C79E}"/>
              </a:ext>
            </a:extLst>
          </p:cNvPr>
          <p:cNvPicPr>
            <a:picLocks noChangeAspect="1"/>
          </p:cNvPicPr>
          <p:nvPr/>
        </p:nvPicPr>
        <p:blipFill>
          <a:blip r:embed="rId2"/>
          <a:stretch>
            <a:fillRect/>
          </a:stretch>
        </p:blipFill>
        <p:spPr>
          <a:xfrm>
            <a:off x="1157805" y="829028"/>
            <a:ext cx="9931107" cy="5277245"/>
          </a:xfrm>
          <a:prstGeom prst="rect">
            <a:avLst/>
          </a:prstGeom>
        </p:spPr>
      </p:pic>
    </p:spTree>
    <p:extLst>
      <p:ext uri="{BB962C8B-B14F-4D97-AF65-F5344CB8AC3E}">
        <p14:creationId xmlns:p14="http://schemas.microsoft.com/office/powerpoint/2010/main" val="8135839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2FDE51-B177-B4E4-F001-A357DC3ADFE4}"/>
            </a:ext>
          </a:extLst>
        </p:cNvPr>
        <p:cNvGrpSpPr/>
        <p:nvPr/>
      </p:nvGrpSpPr>
      <p:grpSpPr>
        <a:xfrm>
          <a:off x="0" y="0"/>
          <a:ext cx="0" cy="0"/>
          <a:chOff x="0" y="0"/>
          <a:chExt cx="0" cy="0"/>
        </a:xfrm>
      </p:grpSpPr>
      <p:grpSp>
        <p:nvGrpSpPr>
          <p:cNvPr id="40" name="Agrupar 39">
            <a:extLst>
              <a:ext uri="{FF2B5EF4-FFF2-40B4-BE49-F238E27FC236}">
                <a16:creationId xmlns:a16="http://schemas.microsoft.com/office/drawing/2014/main" id="{B9F23E4A-0101-34AD-ACCE-BE81E81F7F13}"/>
              </a:ext>
            </a:extLst>
          </p:cNvPr>
          <p:cNvGrpSpPr/>
          <p:nvPr/>
        </p:nvGrpSpPr>
        <p:grpSpPr>
          <a:xfrm>
            <a:off x="-242203" y="0"/>
            <a:ext cx="160867" cy="1544673"/>
            <a:chOff x="6015566" y="2656663"/>
            <a:chExt cx="160867" cy="1544673"/>
          </a:xfrm>
        </p:grpSpPr>
        <p:sp>
          <p:nvSpPr>
            <p:cNvPr id="41" name="Retângulo 40">
              <a:extLst>
                <a:ext uri="{FF2B5EF4-FFF2-40B4-BE49-F238E27FC236}">
                  <a16:creationId xmlns:a16="http://schemas.microsoft.com/office/drawing/2014/main" id="{F2C97AA1-04D2-EB0F-993E-65881A73A7B1}"/>
                </a:ext>
              </a:extLst>
            </p:cNvPr>
            <p:cNvSpPr/>
            <p:nvPr/>
          </p:nvSpPr>
          <p:spPr>
            <a:xfrm>
              <a:off x="6015566" y="2656663"/>
              <a:ext cx="160867" cy="1608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2" name="Retângulo 41">
              <a:extLst>
                <a:ext uri="{FF2B5EF4-FFF2-40B4-BE49-F238E27FC236}">
                  <a16:creationId xmlns:a16="http://schemas.microsoft.com/office/drawing/2014/main" id="{59A36A25-4739-830D-5D3B-D40A1A78617D}"/>
                </a:ext>
              </a:extLst>
            </p:cNvPr>
            <p:cNvSpPr/>
            <p:nvPr/>
          </p:nvSpPr>
          <p:spPr>
            <a:xfrm>
              <a:off x="6015566" y="2890390"/>
              <a:ext cx="160867" cy="1608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3" name="Retângulo 42">
              <a:extLst>
                <a:ext uri="{FF2B5EF4-FFF2-40B4-BE49-F238E27FC236}">
                  <a16:creationId xmlns:a16="http://schemas.microsoft.com/office/drawing/2014/main" id="{EEB2FD26-EF9F-D021-ADA4-B8144E4329E7}"/>
                </a:ext>
              </a:extLst>
            </p:cNvPr>
            <p:cNvSpPr/>
            <p:nvPr/>
          </p:nvSpPr>
          <p:spPr>
            <a:xfrm>
              <a:off x="6015566" y="3124117"/>
              <a:ext cx="160867" cy="1608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4" name="Retângulo 43">
              <a:extLst>
                <a:ext uri="{FF2B5EF4-FFF2-40B4-BE49-F238E27FC236}">
                  <a16:creationId xmlns:a16="http://schemas.microsoft.com/office/drawing/2014/main" id="{63C7514A-56BE-584A-EE62-0AB9F6C71AEC}"/>
                </a:ext>
              </a:extLst>
            </p:cNvPr>
            <p:cNvSpPr/>
            <p:nvPr/>
          </p:nvSpPr>
          <p:spPr>
            <a:xfrm>
              <a:off x="6015566" y="3353205"/>
              <a:ext cx="160867" cy="1608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5" name="Retângulo 44">
              <a:extLst>
                <a:ext uri="{FF2B5EF4-FFF2-40B4-BE49-F238E27FC236}">
                  <a16:creationId xmlns:a16="http://schemas.microsoft.com/office/drawing/2014/main" id="{6703B995-0FB4-862C-FF06-3A44445899B7}"/>
                </a:ext>
              </a:extLst>
            </p:cNvPr>
            <p:cNvSpPr/>
            <p:nvPr/>
          </p:nvSpPr>
          <p:spPr>
            <a:xfrm>
              <a:off x="6015566" y="3582293"/>
              <a:ext cx="160867" cy="1608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6" name="Retângulo 45">
              <a:extLst>
                <a:ext uri="{FF2B5EF4-FFF2-40B4-BE49-F238E27FC236}">
                  <a16:creationId xmlns:a16="http://schemas.microsoft.com/office/drawing/2014/main" id="{0457BDD3-F088-682F-7A79-49A22D92AF9A}"/>
                </a:ext>
              </a:extLst>
            </p:cNvPr>
            <p:cNvSpPr/>
            <p:nvPr/>
          </p:nvSpPr>
          <p:spPr>
            <a:xfrm>
              <a:off x="6015566" y="3811381"/>
              <a:ext cx="160867" cy="1608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7" name="Retângulo 46">
              <a:extLst>
                <a:ext uri="{FF2B5EF4-FFF2-40B4-BE49-F238E27FC236}">
                  <a16:creationId xmlns:a16="http://schemas.microsoft.com/office/drawing/2014/main" id="{5013EAC3-1E65-2C90-0723-B2B5D087D713}"/>
                </a:ext>
              </a:extLst>
            </p:cNvPr>
            <p:cNvSpPr/>
            <p:nvPr/>
          </p:nvSpPr>
          <p:spPr>
            <a:xfrm>
              <a:off x="6015566" y="4040469"/>
              <a:ext cx="160867" cy="1608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grpSp>
      <p:sp>
        <p:nvSpPr>
          <p:cNvPr id="6" name="Retângulo 5">
            <a:extLst>
              <a:ext uri="{FF2B5EF4-FFF2-40B4-BE49-F238E27FC236}">
                <a16:creationId xmlns:a16="http://schemas.microsoft.com/office/drawing/2014/main" id="{4DAB0E60-A636-8C95-81ED-053C810BE867}"/>
              </a:ext>
            </a:extLst>
          </p:cNvPr>
          <p:cNvSpPr/>
          <p:nvPr/>
        </p:nvSpPr>
        <p:spPr>
          <a:xfrm>
            <a:off x="-81336" y="-15231"/>
            <a:ext cx="12273336" cy="2489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 name="object 2">
            <a:extLst>
              <a:ext uri="{FF2B5EF4-FFF2-40B4-BE49-F238E27FC236}">
                <a16:creationId xmlns:a16="http://schemas.microsoft.com/office/drawing/2014/main" id="{AA6E2C42-6744-F82B-41F3-3BB8009ACB7A}"/>
              </a:ext>
            </a:extLst>
          </p:cNvPr>
          <p:cNvSpPr txBox="1">
            <a:spLocks noGrp="1"/>
          </p:cNvSpPr>
          <p:nvPr>
            <p:ph type="title"/>
          </p:nvPr>
        </p:nvSpPr>
        <p:spPr>
          <a:xfrm>
            <a:off x="192953" y="353635"/>
            <a:ext cx="8637270" cy="393056"/>
          </a:xfrm>
          <a:prstGeom prst="rect">
            <a:avLst/>
          </a:prstGeom>
        </p:spPr>
        <p:txBody>
          <a:bodyPr vert="horz" wrap="square" lIns="0" tIns="12065" rIns="0" bIns="0" rtlCol="0">
            <a:spAutoFit/>
          </a:bodyPr>
          <a:lstStyle/>
          <a:p>
            <a:pPr marL="12700">
              <a:lnSpc>
                <a:spcPct val="100000"/>
              </a:lnSpc>
              <a:spcBef>
                <a:spcPts val="95"/>
              </a:spcBef>
            </a:pPr>
            <a:r>
              <a:rPr lang="pt-BR" dirty="0"/>
              <a:t>Pesquisa da Febraban </a:t>
            </a:r>
            <a:endParaRPr spc="-20" dirty="0"/>
          </a:p>
        </p:txBody>
      </p:sp>
      <p:sp>
        <p:nvSpPr>
          <p:cNvPr id="2" name="CaixaDeTexto 1">
            <a:extLst>
              <a:ext uri="{FF2B5EF4-FFF2-40B4-BE49-F238E27FC236}">
                <a16:creationId xmlns:a16="http://schemas.microsoft.com/office/drawing/2014/main" id="{CF9F0960-DAE7-A260-A190-3B9A4433254B}"/>
              </a:ext>
            </a:extLst>
          </p:cNvPr>
          <p:cNvSpPr txBox="1"/>
          <p:nvPr/>
        </p:nvSpPr>
        <p:spPr>
          <a:xfrm>
            <a:off x="7479719" y="6346193"/>
            <a:ext cx="4710328" cy="276999"/>
          </a:xfrm>
          <a:prstGeom prst="rect">
            <a:avLst/>
          </a:prstGeom>
          <a:noFill/>
        </p:spPr>
        <p:txBody>
          <a:bodyPr wrap="none" rtlCol="0">
            <a:spAutoFit/>
          </a:bodyPr>
          <a:lstStyle/>
          <a:p>
            <a:pPr algn="r"/>
            <a:r>
              <a:rPr lang="pt-BR" sz="1200" dirty="0">
                <a:solidFill>
                  <a:srgbClr val="FF0000"/>
                </a:solidFill>
                <a:latin typeface="Open Sans" panose="020B0606030504020204" pitchFamily="34" charset="0"/>
                <a:ea typeface="Open Sans" panose="020B0606030504020204" pitchFamily="34" charset="0"/>
                <a:cs typeface="Open Sans" panose="020B0606030504020204" pitchFamily="34" charset="0"/>
              </a:rPr>
              <a:t>Fonte: Pesquisa Febraban Economia Bancaria Fev25 - Febraban</a:t>
            </a:r>
          </a:p>
        </p:txBody>
      </p:sp>
      <p:sp>
        <p:nvSpPr>
          <p:cNvPr id="3" name="Retângulo 2">
            <a:extLst>
              <a:ext uri="{FF2B5EF4-FFF2-40B4-BE49-F238E27FC236}">
                <a16:creationId xmlns:a16="http://schemas.microsoft.com/office/drawing/2014/main" id="{108E2402-1C06-86F8-940A-194CB99665A6}"/>
              </a:ext>
            </a:extLst>
          </p:cNvPr>
          <p:cNvSpPr/>
          <p:nvPr/>
        </p:nvSpPr>
        <p:spPr>
          <a:xfrm>
            <a:off x="0" y="6621517"/>
            <a:ext cx="12192000" cy="236483"/>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7" name="Imagem 6">
            <a:extLst>
              <a:ext uri="{FF2B5EF4-FFF2-40B4-BE49-F238E27FC236}">
                <a16:creationId xmlns:a16="http://schemas.microsoft.com/office/drawing/2014/main" id="{B4A853C3-9711-1596-275F-2462D60611DB}"/>
              </a:ext>
            </a:extLst>
          </p:cNvPr>
          <p:cNvPicPr>
            <a:picLocks noChangeAspect="1"/>
          </p:cNvPicPr>
          <p:nvPr/>
        </p:nvPicPr>
        <p:blipFill>
          <a:blip r:embed="rId2"/>
          <a:stretch>
            <a:fillRect/>
          </a:stretch>
        </p:blipFill>
        <p:spPr>
          <a:xfrm>
            <a:off x="920816" y="900476"/>
            <a:ext cx="10385813" cy="5344483"/>
          </a:xfrm>
          <a:prstGeom prst="rect">
            <a:avLst/>
          </a:prstGeom>
        </p:spPr>
      </p:pic>
    </p:spTree>
    <p:extLst>
      <p:ext uri="{BB962C8B-B14F-4D97-AF65-F5344CB8AC3E}">
        <p14:creationId xmlns:p14="http://schemas.microsoft.com/office/powerpoint/2010/main" val="4480909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9C218E-BF88-0330-BBE8-560C77E57F7E}"/>
            </a:ext>
          </a:extLst>
        </p:cNvPr>
        <p:cNvGrpSpPr/>
        <p:nvPr/>
      </p:nvGrpSpPr>
      <p:grpSpPr>
        <a:xfrm>
          <a:off x="0" y="0"/>
          <a:ext cx="0" cy="0"/>
          <a:chOff x="0" y="0"/>
          <a:chExt cx="0" cy="0"/>
        </a:xfrm>
      </p:grpSpPr>
      <p:grpSp>
        <p:nvGrpSpPr>
          <p:cNvPr id="40" name="Agrupar 39">
            <a:extLst>
              <a:ext uri="{FF2B5EF4-FFF2-40B4-BE49-F238E27FC236}">
                <a16:creationId xmlns:a16="http://schemas.microsoft.com/office/drawing/2014/main" id="{38278271-7F69-EF57-122E-5E8EBA867F05}"/>
              </a:ext>
            </a:extLst>
          </p:cNvPr>
          <p:cNvGrpSpPr/>
          <p:nvPr/>
        </p:nvGrpSpPr>
        <p:grpSpPr>
          <a:xfrm>
            <a:off x="-242203" y="0"/>
            <a:ext cx="160867" cy="1544673"/>
            <a:chOff x="6015566" y="2656663"/>
            <a:chExt cx="160867" cy="1544673"/>
          </a:xfrm>
        </p:grpSpPr>
        <p:sp>
          <p:nvSpPr>
            <p:cNvPr id="41" name="Retângulo 40">
              <a:extLst>
                <a:ext uri="{FF2B5EF4-FFF2-40B4-BE49-F238E27FC236}">
                  <a16:creationId xmlns:a16="http://schemas.microsoft.com/office/drawing/2014/main" id="{9A227FE5-A598-E94D-EC05-A9504110AD55}"/>
                </a:ext>
              </a:extLst>
            </p:cNvPr>
            <p:cNvSpPr/>
            <p:nvPr/>
          </p:nvSpPr>
          <p:spPr>
            <a:xfrm>
              <a:off x="6015566" y="2656663"/>
              <a:ext cx="160867" cy="1608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2" name="Retângulo 41">
              <a:extLst>
                <a:ext uri="{FF2B5EF4-FFF2-40B4-BE49-F238E27FC236}">
                  <a16:creationId xmlns:a16="http://schemas.microsoft.com/office/drawing/2014/main" id="{6D873A97-643E-8225-9E28-D6A44BAE267C}"/>
                </a:ext>
              </a:extLst>
            </p:cNvPr>
            <p:cNvSpPr/>
            <p:nvPr/>
          </p:nvSpPr>
          <p:spPr>
            <a:xfrm>
              <a:off x="6015566" y="2890390"/>
              <a:ext cx="160867" cy="1608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3" name="Retângulo 42">
              <a:extLst>
                <a:ext uri="{FF2B5EF4-FFF2-40B4-BE49-F238E27FC236}">
                  <a16:creationId xmlns:a16="http://schemas.microsoft.com/office/drawing/2014/main" id="{486137E8-451F-596D-C955-AD77C4ED3403}"/>
                </a:ext>
              </a:extLst>
            </p:cNvPr>
            <p:cNvSpPr/>
            <p:nvPr/>
          </p:nvSpPr>
          <p:spPr>
            <a:xfrm>
              <a:off x="6015566" y="3124117"/>
              <a:ext cx="160867" cy="1608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4" name="Retângulo 43">
              <a:extLst>
                <a:ext uri="{FF2B5EF4-FFF2-40B4-BE49-F238E27FC236}">
                  <a16:creationId xmlns:a16="http://schemas.microsoft.com/office/drawing/2014/main" id="{47287DE9-3995-A7D3-E55C-03A7F2E3C8D6}"/>
                </a:ext>
              </a:extLst>
            </p:cNvPr>
            <p:cNvSpPr/>
            <p:nvPr/>
          </p:nvSpPr>
          <p:spPr>
            <a:xfrm>
              <a:off x="6015566" y="3353205"/>
              <a:ext cx="160867" cy="1608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5" name="Retângulo 44">
              <a:extLst>
                <a:ext uri="{FF2B5EF4-FFF2-40B4-BE49-F238E27FC236}">
                  <a16:creationId xmlns:a16="http://schemas.microsoft.com/office/drawing/2014/main" id="{E28FFC3E-F16B-63F7-D13A-633F8436FC9B}"/>
                </a:ext>
              </a:extLst>
            </p:cNvPr>
            <p:cNvSpPr/>
            <p:nvPr/>
          </p:nvSpPr>
          <p:spPr>
            <a:xfrm>
              <a:off x="6015566" y="3582293"/>
              <a:ext cx="160867" cy="1608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6" name="Retângulo 45">
              <a:extLst>
                <a:ext uri="{FF2B5EF4-FFF2-40B4-BE49-F238E27FC236}">
                  <a16:creationId xmlns:a16="http://schemas.microsoft.com/office/drawing/2014/main" id="{EE537ED4-73C4-7EF5-5003-43F0F4501B1E}"/>
                </a:ext>
              </a:extLst>
            </p:cNvPr>
            <p:cNvSpPr/>
            <p:nvPr/>
          </p:nvSpPr>
          <p:spPr>
            <a:xfrm>
              <a:off x="6015566" y="3811381"/>
              <a:ext cx="160867" cy="1608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7" name="Retângulo 46">
              <a:extLst>
                <a:ext uri="{FF2B5EF4-FFF2-40B4-BE49-F238E27FC236}">
                  <a16:creationId xmlns:a16="http://schemas.microsoft.com/office/drawing/2014/main" id="{944A3559-FDCF-304F-C583-B9D9E2F871D5}"/>
                </a:ext>
              </a:extLst>
            </p:cNvPr>
            <p:cNvSpPr/>
            <p:nvPr/>
          </p:nvSpPr>
          <p:spPr>
            <a:xfrm>
              <a:off x="6015566" y="4040469"/>
              <a:ext cx="160867" cy="1608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grpSp>
      <p:sp>
        <p:nvSpPr>
          <p:cNvPr id="6" name="Retângulo 5">
            <a:extLst>
              <a:ext uri="{FF2B5EF4-FFF2-40B4-BE49-F238E27FC236}">
                <a16:creationId xmlns:a16="http://schemas.microsoft.com/office/drawing/2014/main" id="{41C98101-F2A3-E4BE-A32F-1A5E6538439F}"/>
              </a:ext>
            </a:extLst>
          </p:cNvPr>
          <p:cNvSpPr/>
          <p:nvPr/>
        </p:nvSpPr>
        <p:spPr>
          <a:xfrm>
            <a:off x="-81336" y="-15231"/>
            <a:ext cx="12273336" cy="2489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 name="object 2">
            <a:extLst>
              <a:ext uri="{FF2B5EF4-FFF2-40B4-BE49-F238E27FC236}">
                <a16:creationId xmlns:a16="http://schemas.microsoft.com/office/drawing/2014/main" id="{2350C9B9-A855-02A1-57E4-ACA3572BB8A9}"/>
              </a:ext>
            </a:extLst>
          </p:cNvPr>
          <p:cNvSpPr txBox="1">
            <a:spLocks noGrp="1"/>
          </p:cNvSpPr>
          <p:nvPr>
            <p:ph type="title"/>
          </p:nvPr>
        </p:nvSpPr>
        <p:spPr>
          <a:xfrm>
            <a:off x="192953" y="353635"/>
            <a:ext cx="8637270" cy="393056"/>
          </a:xfrm>
          <a:prstGeom prst="rect">
            <a:avLst/>
          </a:prstGeom>
        </p:spPr>
        <p:txBody>
          <a:bodyPr vert="horz" wrap="square" lIns="0" tIns="12065" rIns="0" bIns="0" rtlCol="0">
            <a:spAutoFit/>
          </a:bodyPr>
          <a:lstStyle/>
          <a:p>
            <a:pPr marL="12700">
              <a:lnSpc>
                <a:spcPct val="100000"/>
              </a:lnSpc>
              <a:spcBef>
                <a:spcPts val="95"/>
              </a:spcBef>
            </a:pPr>
            <a:r>
              <a:rPr lang="pt-BR" dirty="0"/>
              <a:t>Atividade Econômica – Relatório Focus</a:t>
            </a:r>
            <a:endParaRPr spc="-20" dirty="0"/>
          </a:p>
        </p:txBody>
      </p:sp>
      <p:sp>
        <p:nvSpPr>
          <p:cNvPr id="120" name="CaixaDeTexto 119">
            <a:extLst>
              <a:ext uri="{FF2B5EF4-FFF2-40B4-BE49-F238E27FC236}">
                <a16:creationId xmlns:a16="http://schemas.microsoft.com/office/drawing/2014/main" id="{37E0FA1A-BF67-2C28-B179-FE5F2B76641D}"/>
              </a:ext>
            </a:extLst>
          </p:cNvPr>
          <p:cNvSpPr txBox="1"/>
          <p:nvPr/>
        </p:nvSpPr>
        <p:spPr>
          <a:xfrm>
            <a:off x="10672937" y="6320976"/>
            <a:ext cx="1459054" cy="276999"/>
          </a:xfrm>
          <a:prstGeom prst="rect">
            <a:avLst/>
          </a:prstGeom>
          <a:noFill/>
        </p:spPr>
        <p:txBody>
          <a:bodyPr wrap="none" rtlCol="0">
            <a:spAutoFit/>
          </a:bodyPr>
          <a:lstStyle/>
          <a:p>
            <a:pPr algn="r"/>
            <a:r>
              <a:rPr lang="pt-BR" sz="1200" dirty="0">
                <a:solidFill>
                  <a:srgbClr val="FF0000"/>
                </a:solidFill>
                <a:latin typeface="Open Sans" panose="020B0606030504020204" pitchFamily="34" charset="0"/>
                <a:ea typeface="Open Sans" panose="020B0606030504020204" pitchFamily="34" charset="0"/>
                <a:cs typeface="Open Sans" panose="020B0606030504020204" pitchFamily="34" charset="0"/>
              </a:rPr>
              <a:t>Fonte: Site Bacen</a:t>
            </a:r>
          </a:p>
        </p:txBody>
      </p:sp>
      <p:sp>
        <p:nvSpPr>
          <p:cNvPr id="3" name="Retângulo 2">
            <a:extLst>
              <a:ext uri="{FF2B5EF4-FFF2-40B4-BE49-F238E27FC236}">
                <a16:creationId xmlns:a16="http://schemas.microsoft.com/office/drawing/2014/main" id="{34688B30-6DF5-91F2-66A6-8F6AE80700C1}"/>
              </a:ext>
            </a:extLst>
          </p:cNvPr>
          <p:cNvSpPr/>
          <p:nvPr/>
        </p:nvSpPr>
        <p:spPr>
          <a:xfrm>
            <a:off x="0" y="6621517"/>
            <a:ext cx="12192000" cy="236483"/>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2" name="Imagem 3">
            <a:extLst>
              <a:ext uri="{FF2B5EF4-FFF2-40B4-BE49-F238E27FC236}">
                <a16:creationId xmlns:a16="http://schemas.microsoft.com/office/drawing/2014/main" id="{F9EC56EC-A7AF-232A-9F79-0A84AA3A6FA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3854" y="887628"/>
            <a:ext cx="10999568" cy="530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546146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descr="Padrão do plano de fundo&#10;&#10;Descrição gerada automaticamente com confiança baixa">
            <a:extLst>
              <a:ext uri="{FF2B5EF4-FFF2-40B4-BE49-F238E27FC236}">
                <a16:creationId xmlns:a16="http://schemas.microsoft.com/office/drawing/2014/main" id="{3FF33BED-8F61-C0E7-326B-96D19429476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936" r="652"/>
          <a:stretch/>
        </p:blipFill>
        <p:spPr>
          <a:xfrm>
            <a:off x="-1" y="0"/>
            <a:ext cx="12192001" cy="6915007"/>
          </a:xfrm>
          <a:prstGeom prst="rect">
            <a:avLst/>
          </a:prstGeom>
        </p:spPr>
      </p:pic>
      <p:sp>
        <p:nvSpPr>
          <p:cNvPr id="14" name="Retângulo 13">
            <a:extLst>
              <a:ext uri="{FF2B5EF4-FFF2-40B4-BE49-F238E27FC236}">
                <a16:creationId xmlns:a16="http://schemas.microsoft.com/office/drawing/2014/main" id="{A4E73D05-5808-D5B9-1CE8-EB9ABC8DACFC}"/>
              </a:ext>
            </a:extLst>
          </p:cNvPr>
          <p:cNvSpPr/>
          <p:nvPr/>
        </p:nvSpPr>
        <p:spPr>
          <a:xfrm flipH="1">
            <a:off x="0" y="0"/>
            <a:ext cx="12192001" cy="6858000"/>
          </a:xfrm>
          <a:prstGeom prst="rect">
            <a:avLst/>
          </a:prstGeom>
          <a:solidFill>
            <a:schemeClr val="tx2">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119" name="Retângulo 118">
            <a:extLst>
              <a:ext uri="{FF2B5EF4-FFF2-40B4-BE49-F238E27FC236}">
                <a16:creationId xmlns:a16="http://schemas.microsoft.com/office/drawing/2014/main" id="{D19BB0B3-A522-4F31-955E-6DCBBDFA2D1E}"/>
              </a:ext>
            </a:extLst>
          </p:cNvPr>
          <p:cNvSpPr/>
          <p:nvPr/>
        </p:nvSpPr>
        <p:spPr>
          <a:xfrm>
            <a:off x="-1" y="4793029"/>
            <a:ext cx="10440000" cy="18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18" name="CaixaDeTexto 117">
            <a:extLst>
              <a:ext uri="{FF2B5EF4-FFF2-40B4-BE49-F238E27FC236}">
                <a16:creationId xmlns:a16="http://schemas.microsoft.com/office/drawing/2014/main" id="{FE756A19-EC44-4548-9854-D9D99D79F199}"/>
              </a:ext>
            </a:extLst>
          </p:cNvPr>
          <p:cNvSpPr txBox="1"/>
          <p:nvPr/>
        </p:nvSpPr>
        <p:spPr>
          <a:xfrm>
            <a:off x="5155360" y="4228016"/>
            <a:ext cx="6528640" cy="1508105"/>
          </a:xfrm>
          <a:prstGeom prst="rect">
            <a:avLst/>
          </a:prstGeom>
          <a:noFill/>
        </p:spPr>
        <p:txBody>
          <a:bodyPr wrap="square" rtlCol="0">
            <a:spAutoFit/>
          </a:bodyPr>
          <a:lstStyle/>
          <a:p>
            <a:r>
              <a:rPr lang="pt-BR" sz="4600" b="1" dirty="0">
                <a:solidFill>
                  <a:schemeClr val="bg1"/>
                </a:solidFill>
                <a:latin typeface="Exo 2" panose="00000500000000000000" pitchFamily="50" charset="0"/>
              </a:rPr>
              <a:t>PANORAMA DO</a:t>
            </a:r>
            <a:br>
              <a:rPr lang="pt-BR" sz="4600" b="1" dirty="0">
                <a:solidFill>
                  <a:schemeClr val="bg1"/>
                </a:solidFill>
                <a:latin typeface="Exo 2" panose="00000500000000000000" pitchFamily="50" charset="0"/>
              </a:rPr>
            </a:br>
            <a:r>
              <a:rPr lang="pt-BR" sz="4600" b="1" dirty="0">
                <a:solidFill>
                  <a:schemeClr val="bg1"/>
                </a:solidFill>
                <a:latin typeface="Exo 2" panose="00000500000000000000" pitchFamily="50" charset="0"/>
              </a:rPr>
              <a:t>CRÉDITO SFN</a:t>
            </a:r>
          </a:p>
        </p:txBody>
      </p:sp>
      <p:grpSp>
        <p:nvGrpSpPr>
          <p:cNvPr id="6" name="Agrupar 5">
            <a:extLst>
              <a:ext uri="{FF2B5EF4-FFF2-40B4-BE49-F238E27FC236}">
                <a16:creationId xmlns:a16="http://schemas.microsoft.com/office/drawing/2014/main" id="{63A5461B-979C-4F0C-B39F-A4265A93D68C}"/>
              </a:ext>
            </a:extLst>
          </p:cNvPr>
          <p:cNvGrpSpPr/>
          <p:nvPr/>
        </p:nvGrpSpPr>
        <p:grpSpPr>
          <a:xfrm>
            <a:off x="-242203" y="0"/>
            <a:ext cx="160867" cy="1544673"/>
            <a:chOff x="6015566" y="2656663"/>
            <a:chExt cx="160867" cy="1544673"/>
          </a:xfrm>
        </p:grpSpPr>
        <p:sp>
          <p:nvSpPr>
            <p:cNvPr id="7" name="Retângulo 6">
              <a:extLst>
                <a:ext uri="{FF2B5EF4-FFF2-40B4-BE49-F238E27FC236}">
                  <a16:creationId xmlns:a16="http://schemas.microsoft.com/office/drawing/2014/main" id="{800BA2D5-504A-4C45-B3E9-CE1DBB27E364}"/>
                </a:ext>
              </a:extLst>
            </p:cNvPr>
            <p:cNvSpPr/>
            <p:nvPr/>
          </p:nvSpPr>
          <p:spPr>
            <a:xfrm>
              <a:off x="6015566" y="2656663"/>
              <a:ext cx="160867" cy="1608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8" name="Retângulo 7">
              <a:extLst>
                <a:ext uri="{FF2B5EF4-FFF2-40B4-BE49-F238E27FC236}">
                  <a16:creationId xmlns:a16="http://schemas.microsoft.com/office/drawing/2014/main" id="{A76BBE5A-EC04-4212-84CF-F833BA5C71B9}"/>
                </a:ext>
              </a:extLst>
            </p:cNvPr>
            <p:cNvSpPr/>
            <p:nvPr/>
          </p:nvSpPr>
          <p:spPr>
            <a:xfrm>
              <a:off x="6015566" y="2890390"/>
              <a:ext cx="160867" cy="1608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9" name="Retângulo 8">
              <a:extLst>
                <a:ext uri="{FF2B5EF4-FFF2-40B4-BE49-F238E27FC236}">
                  <a16:creationId xmlns:a16="http://schemas.microsoft.com/office/drawing/2014/main" id="{6E3CDC83-04B6-4A04-8372-D2FE8BBF009F}"/>
                </a:ext>
              </a:extLst>
            </p:cNvPr>
            <p:cNvSpPr/>
            <p:nvPr/>
          </p:nvSpPr>
          <p:spPr>
            <a:xfrm>
              <a:off x="6015566" y="3124117"/>
              <a:ext cx="160867" cy="1608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10" name="Retângulo 9">
              <a:extLst>
                <a:ext uri="{FF2B5EF4-FFF2-40B4-BE49-F238E27FC236}">
                  <a16:creationId xmlns:a16="http://schemas.microsoft.com/office/drawing/2014/main" id="{238C2548-A9CB-4870-9EB7-762D2C5F432D}"/>
                </a:ext>
              </a:extLst>
            </p:cNvPr>
            <p:cNvSpPr/>
            <p:nvPr/>
          </p:nvSpPr>
          <p:spPr>
            <a:xfrm>
              <a:off x="6015566" y="3353205"/>
              <a:ext cx="160867" cy="1608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11" name="Retângulo 10">
              <a:extLst>
                <a:ext uri="{FF2B5EF4-FFF2-40B4-BE49-F238E27FC236}">
                  <a16:creationId xmlns:a16="http://schemas.microsoft.com/office/drawing/2014/main" id="{64DE51EB-EB5B-476A-ACA0-7E5E844CC8D0}"/>
                </a:ext>
              </a:extLst>
            </p:cNvPr>
            <p:cNvSpPr/>
            <p:nvPr/>
          </p:nvSpPr>
          <p:spPr>
            <a:xfrm>
              <a:off x="6015566" y="3582293"/>
              <a:ext cx="160867" cy="1608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12" name="Retângulo 11">
              <a:extLst>
                <a:ext uri="{FF2B5EF4-FFF2-40B4-BE49-F238E27FC236}">
                  <a16:creationId xmlns:a16="http://schemas.microsoft.com/office/drawing/2014/main" id="{A1B1E184-5046-4932-A30C-1566495F5A03}"/>
                </a:ext>
              </a:extLst>
            </p:cNvPr>
            <p:cNvSpPr/>
            <p:nvPr/>
          </p:nvSpPr>
          <p:spPr>
            <a:xfrm>
              <a:off x="6015566" y="3811381"/>
              <a:ext cx="160867" cy="1608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13" name="Retângulo 12">
              <a:extLst>
                <a:ext uri="{FF2B5EF4-FFF2-40B4-BE49-F238E27FC236}">
                  <a16:creationId xmlns:a16="http://schemas.microsoft.com/office/drawing/2014/main" id="{05E43A98-0127-4FC1-A951-5194F6BD5E84}"/>
                </a:ext>
              </a:extLst>
            </p:cNvPr>
            <p:cNvSpPr/>
            <p:nvPr/>
          </p:nvSpPr>
          <p:spPr>
            <a:xfrm>
              <a:off x="6015566" y="4040469"/>
              <a:ext cx="160867" cy="1608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grpSp>
    </p:spTree>
    <p:extLst>
      <p:ext uri="{BB962C8B-B14F-4D97-AF65-F5344CB8AC3E}">
        <p14:creationId xmlns:p14="http://schemas.microsoft.com/office/powerpoint/2010/main" val="11767202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B2CB87-D90F-2D54-351E-07B697AC2762}"/>
            </a:ext>
          </a:extLst>
        </p:cNvPr>
        <p:cNvGrpSpPr/>
        <p:nvPr/>
      </p:nvGrpSpPr>
      <p:grpSpPr>
        <a:xfrm>
          <a:off x="0" y="0"/>
          <a:ext cx="0" cy="0"/>
          <a:chOff x="0" y="0"/>
          <a:chExt cx="0" cy="0"/>
        </a:xfrm>
      </p:grpSpPr>
      <p:sp>
        <p:nvSpPr>
          <p:cNvPr id="12" name="Retângulo 11">
            <a:extLst>
              <a:ext uri="{FF2B5EF4-FFF2-40B4-BE49-F238E27FC236}">
                <a16:creationId xmlns:a16="http://schemas.microsoft.com/office/drawing/2014/main" id="{BA155845-F6B3-361F-F283-A332978CB1E6}"/>
              </a:ext>
            </a:extLst>
          </p:cNvPr>
          <p:cNvSpPr/>
          <p:nvPr/>
        </p:nvSpPr>
        <p:spPr>
          <a:xfrm>
            <a:off x="0" y="6621517"/>
            <a:ext cx="12192000" cy="236483"/>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pSp>
        <p:nvGrpSpPr>
          <p:cNvPr id="40" name="Agrupar 39">
            <a:extLst>
              <a:ext uri="{FF2B5EF4-FFF2-40B4-BE49-F238E27FC236}">
                <a16:creationId xmlns:a16="http://schemas.microsoft.com/office/drawing/2014/main" id="{196F4952-2924-1CD4-B5F7-BB9026168064}"/>
              </a:ext>
            </a:extLst>
          </p:cNvPr>
          <p:cNvGrpSpPr/>
          <p:nvPr/>
        </p:nvGrpSpPr>
        <p:grpSpPr>
          <a:xfrm>
            <a:off x="-242203" y="0"/>
            <a:ext cx="160867" cy="1544673"/>
            <a:chOff x="6015566" y="2656663"/>
            <a:chExt cx="160867" cy="1544673"/>
          </a:xfrm>
        </p:grpSpPr>
        <p:sp>
          <p:nvSpPr>
            <p:cNvPr id="41" name="Retângulo 40">
              <a:extLst>
                <a:ext uri="{FF2B5EF4-FFF2-40B4-BE49-F238E27FC236}">
                  <a16:creationId xmlns:a16="http://schemas.microsoft.com/office/drawing/2014/main" id="{0B3F3518-AA18-B90F-DF93-37FE4399ADD7}"/>
                </a:ext>
              </a:extLst>
            </p:cNvPr>
            <p:cNvSpPr/>
            <p:nvPr/>
          </p:nvSpPr>
          <p:spPr>
            <a:xfrm>
              <a:off x="6015566" y="2656663"/>
              <a:ext cx="160867" cy="1608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2" name="Retângulo 41">
              <a:extLst>
                <a:ext uri="{FF2B5EF4-FFF2-40B4-BE49-F238E27FC236}">
                  <a16:creationId xmlns:a16="http://schemas.microsoft.com/office/drawing/2014/main" id="{4F70E6AC-ACE4-4548-2BBA-4460B4D6C5D0}"/>
                </a:ext>
              </a:extLst>
            </p:cNvPr>
            <p:cNvSpPr/>
            <p:nvPr/>
          </p:nvSpPr>
          <p:spPr>
            <a:xfrm>
              <a:off x="6015566" y="2890390"/>
              <a:ext cx="160867" cy="1608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3" name="Retângulo 42">
              <a:extLst>
                <a:ext uri="{FF2B5EF4-FFF2-40B4-BE49-F238E27FC236}">
                  <a16:creationId xmlns:a16="http://schemas.microsoft.com/office/drawing/2014/main" id="{D28CDC69-D75B-17CC-651D-398788FF9CDA}"/>
                </a:ext>
              </a:extLst>
            </p:cNvPr>
            <p:cNvSpPr/>
            <p:nvPr/>
          </p:nvSpPr>
          <p:spPr>
            <a:xfrm>
              <a:off x="6015566" y="3124117"/>
              <a:ext cx="160867" cy="1608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4" name="Retângulo 43">
              <a:extLst>
                <a:ext uri="{FF2B5EF4-FFF2-40B4-BE49-F238E27FC236}">
                  <a16:creationId xmlns:a16="http://schemas.microsoft.com/office/drawing/2014/main" id="{FC7EE406-3CD0-254F-4E5D-15BF8A503371}"/>
                </a:ext>
              </a:extLst>
            </p:cNvPr>
            <p:cNvSpPr/>
            <p:nvPr/>
          </p:nvSpPr>
          <p:spPr>
            <a:xfrm>
              <a:off x="6015566" y="3353205"/>
              <a:ext cx="160867" cy="1608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5" name="Retângulo 44">
              <a:extLst>
                <a:ext uri="{FF2B5EF4-FFF2-40B4-BE49-F238E27FC236}">
                  <a16:creationId xmlns:a16="http://schemas.microsoft.com/office/drawing/2014/main" id="{E59647BF-2B4D-0D1C-F1FD-9A44E64A6B61}"/>
                </a:ext>
              </a:extLst>
            </p:cNvPr>
            <p:cNvSpPr/>
            <p:nvPr/>
          </p:nvSpPr>
          <p:spPr>
            <a:xfrm>
              <a:off x="6015566" y="3582293"/>
              <a:ext cx="160867" cy="1608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6" name="Retângulo 45">
              <a:extLst>
                <a:ext uri="{FF2B5EF4-FFF2-40B4-BE49-F238E27FC236}">
                  <a16:creationId xmlns:a16="http://schemas.microsoft.com/office/drawing/2014/main" id="{FEEA97F5-D1A3-9B48-85D0-8F37B5DCEF95}"/>
                </a:ext>
              </a:extLst>
            </p:cNvPr>
            <p:cNvSpPr/>
            <p:nvPr/>
          </p:nvSpPr>
          <p:spPr>
            <a:xfrm>
              <a:off x="6015566" y="3811381"/>
              <a:ext cx="160867" cy="1608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7" name="Retângulo 46">
              <a:extLst>
                <a:ext uri="{FF2B5EF4-FFF2-40B4-BE49-F238E27FC236}">
                  <a16:creationId xmlns:a16="http://schemas.microsoft.com/office/drawing/2014/main" id="{87876DBD-C031-6424-968B-47A3F852F80D}"/>
                </a:ext>
              </a:extLst>
            </p:cNvPr>
            <p:cNvSpPr/>
            <p:nvPr/>
          </p:nvSpPr>
          <p:spPr>
            <a:xfrm>
              <a:off x="6015566" y="4040469"/>
              <a:ext cx="160867" cy="1608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grpSp>
      <p:sp>
        <p:nvSpPr>
          <p:cNvPr id="6" name="Retângulo 5">
            <a:extLst>
              <a:ext uri="{FF2B5EF4-FFF2-40B4-BE49-F238E27FC236}">
                <a16:creationId xmlns:a16="http://schemas.microsoft.com/office/drawing/2014/main" id="{EBE1D6EE-01B4-8819-42EE-1C712D4B1308}"/>
              </a:ext>
            </a:extLst>
          </p:cNvPr>
          <p:cNvSpPr/>
          <p:nvPr/>
        </p:nvSpPr>
        <p:spPr>
          <a:xfrm>
            <a:off x="-81336" y="-15231"/>
            <a:ext cx="12273336" cy="2489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 name="object 2">
            <a:extLst>
              <a:ext uri="{FF2B5EF4-FFF2-40B4-BE49-F238E27FC236}">
                <a16:creationId xmlns:a16="http://schemas.microsoft.com/office/drawing/2014/main" id="{714FB039-1226-BAE8-5502-F17C24758A39}"/>
              </a:ext>
            </a:extLst>
          </p:cNvPr>
          <p:cNvSpPr txBox="1">
            <a:spLocks noGrp="1"/>
          </p:cNvSpPr>
          <p:nvPr>
            <p:ph type="title"/>
          </p:nvPr>
        </p:nvSpPr>
        <p:spPr>
          <a:xfrm>
            <a:off x="192953" y="353635"/>
            <a:ext cx="8637270" cy="393056"/>
          </a:xfrm>
          <a:prstGeom prst="rect">
            <a:avLst/>
          </a:prstGeom>
        </p:spPr>
        <p:txBody>
          <a:bodyPr vert="horz" wrap="square" lIns="0" tIns="12065" rIns="0" bIns="0" rtlCol="0">
            <a:spAutoFit/>
          </a:bodyPr>
          <a:lstStyle/>
          <a:p>
            <a:pPr marL="12700">
              <a:lnSpc>
                <a:spcPct val="100000"/>
              </a:lnSpc>
              <a:spcBef>
                <a:spcPts val="95"/>
              </a:spcBef>
            </a:pPr>
            <a:r>
              <a:rPr lang="pt-BR" dirty="0"/>
              <a:t>Panorama do Crédito</a:t>
            </a:r>
            <a:endParaRPr spc="-20" dirty="0"/>
          </a:p>
        </p:txBody>
      </p:sp>
      <p:sp>
        <p:nvSpPr>
          <p:cNvPr id="2" name="CaixaDeTexto 1">
            <a:extLst>
              <a:ext uri="{FF2B5EF4-FFF2-40B4-BE49-F238E27FC236}">
                <a16:creationId xmlns:a16="http://schemas.microsoft.com/office/drawing/2014/main" id="{14C6B0C2-D1C4-1B15-B0E8-F86CDBA8E292}"/>
              </a:ext>
            </a:extLst>
          </p:cNvPr>
          <p:cNvSpPr txBox="1"/>
          <p:nvPr/>
        </p:nvSpPr>
        <p:spPr>
          <a:xfrm>
            <a:off x="7874050" y="6535379"/>
            <a:ext cx="4205639" cy="276999"/>
          </a:xfrm>
          <a:prstGeom prst="rect">
            <a:avLst/>
          </a:prstGeom>
          <a:noFill/>
        </p:spPr>
        <p:txBody>
          <a:bodyPr wrap="none" rtlCol="0">
            <a:spAutoFit/>
          </a:bodyPr>
          <a:lstStyle/>
          <a:p>
            <a:pPr algn="r"/>
            <a:r>
              <a:rPr lang="pt-BR" sz="1200" dirty="0">
                <a:solidFill>
                  <a:srgbClr val="FF0000"/>
                </a:solidFill>
                <a:latin typeface="Open Sans" panose="020B0606030504020204" pitchFamily="34" charset="0"/>
                <a:ea typeface="Open Sans" panose="020B0606030504020204" pitchFamily="34" charset="0"/>
                <a:cs typeface="Open Sans" panose="020B0606030504020204" pitchFamily="34" charset="0"/>
              </a:rPr>
              <a:t>Fonte: Panorama do Crédito Dezembro 2024 - Febraban</a:t>
            </a:r>
          </a:p>
        </p:txBody>
      </p:sp>
      <p:sp>
        <p:nvSpPr>
          <p:cNvPr id="5" name="CaixaDeTexto 4">
            <a:extLst>
              <a:ext uri="{FF2B5EF4-FFF2-40B4-BE49-F238E27FC236}">
                <a16:creationId xmlns:a16="http://schemas.microsoft.com/office/drawing/2014/main" id="{34E349D5-0E70-91C9-64EC-4BEF1E58A1ED}"/>
              </a:ext>
            </a:extLst>
          </p:cNvPr>
          <p:cNvSpPr txBox="1"/>
          <p:nvPr/>
        </p:nvSpPr>
        <p:spPr>
          <a:xfrm>
            <a:off x="228454" y="804417"/>
            <a:ext cx="10911569" cy="646331"/>
          </a:xfrm>
          <a:prstGeom prst="rect">
            <a:avLst/>
          </a:prstGeom>
          <a:noFill/>
        </p:spPr>
        <p:txBody>
          <a:bodyPr wrap="square">
            <a:spAutoFit/>
          </a:bodyPr>
          <a:lstStyle/>
          <a:p>
            <a:r>
              <a:rPr lang="pt-BR" dirty="0">
                <a:solidFill>
                  <a:schemeClr val="tx2"/>
                </a:solidFill>
                <a:latin typeface="+mj-lt"/>
                <a:ea typeface="Open Sans" panose="020B0606030504020204" pitchFamily="34" charset="0"/>
                <a:cs typeface="Open Sans" panose="020B0606030504020204" pitchFamily="34" charset="0"/>
              </a:rPr>
              <a:t>O saldo total da carteira de crédito cresceu 1,4% em dezembro, fechando 2024 com expansão de 10,9%, retomando as altas de dois dígitos verificadas entre 2020 e 2022, após crescer 8,1% em 2023.</a:t>
            </a:r>
          </a:p>
        </p:txBody>
      </p:sp>
      <p:sp>
        <p:nvSpPr>
          <p:cNvPr id="16" name="CaixaDeTexto 15">
            <a:extLst>
              <a:ext uri="{FF2B5EF4-FFF2-40B4-BE49-F238E27FC236}">
                <a16:creationId xmlns:a16="http://schemas.microsoft.com/office/drawing/2014/main" id="{9431E7E4-0418-99AE-59D2-E05DDF251F97}"/>
              </a:ext>
            </a:extLst>
          </p:cNvPr>
          <p:cNvSpPr txBox="1"/>
          <p:nvPr/>
        </p:nvSpPr>
        <p:spPr>
          <a:xfrm>
            <a:off x="315307" y="1544361"/>
            <a:ext cx="11540359" cy="5262979"/>
          </a:xfrm>
          <a:prstGeom prst="rect">
            <a:avLst/>
          </a:prstGeom>
          <a:noFill/>
        </p:spPr>
        <p:txBody>
          <a:bodyPr wrap="square">
            <a:spAutoFit/>
          </a:bodyPr>
          <a:lstStyle/>
          <a:p>
            <a:pPr marL="285750" indent="-285750">
              <a:buFont typeface="Wingdings" panose="05000000000000000000" pitchFamily="2" charset="2"/>
              <a:buChar char="q"/>
            </a:pPr>
            <a:r>
              <a:rPr lang="pt-BR" sz="1600" b="1" dirty="0"/>
              <a:t>No ano, o crescimento foi novamente liderado pelo crédito destinado às famílias, com alta de 12,1% </a:t>
            </a:r>
            <a:r>
              <a:rPr lang="pt-BR" sz="1600" dirty="0"/>
              <a:t>(ante 10,5% em 2023), se mantendo como um importante vetor para a expansão do consumo. A aceleração ante o ano anterior foi puxada pela carteira com recursos livres, que passou de 8,4% em 2023 para 12,3% em 2024, com destaque para os fortes avanços das linhas de cartão de crédito à vista (+15,5%), aquisição de veículos (+18,4%) e crédito pessoal não consignado (+21,6%), beneficiados pela queda dos juros no 1º semestre e pela expansão da renda. A carteira com recursos direcionados também registrou bom crescimento no ano (+11,8%), mas um pouco abaixo do observado em 2023 (+13,1%). O resultado foi impactado pelo menor dinamismo do crédito rural (+10,0%, ante 17,8%), refletindo a piora das condições financeiras do setor (aumento da inadimplência e pedidos de recuperação judicial), num cenário de redução da safra e dos preços. Por outro lado, o resultado foi parcialmente compensado pela aceleração do ritmo de expansão do crédito imobiliário, que passou de 11,8% em 2023 para 12,4% em 2024.</a:t>
            </a:r>
          </a:p>
          <a:p>
            <a:pPr marL="285750" indent="-285750">
              <a:buFont typeface="Wingdings" panose="05000000000000000000" pitchFamily="2" charset="2"/>
              <a:buChar char="q"/>
            </a:pPr>
            <a:endParaRPr lang="pt-BR" sz="1600" dirty="0"/>
          </a:p>
          <a:p>
            <a:pPr marL="285750" indent="-285750">
              <a:buFont typeface="Wingdings" panose="05000000000000000000" pitchFamily="2" charset="2"/>
              <a:buChar char="q"/>
            </a:pPr>
            <a:r>
              <a:rPr lang="pt-BR" sz="1600" b="1" dirty="0"/>
              <a:t> Já o crédito às empresas cresceu 9,1% em 2024</a:t>
            </a:r>
            <a:r>
              <a:rPr lang="pt-BR" sz="1600" dirty="0"/>
              <a:t>, ante alta de apenas 4,7% em 2023. </a:t>
            </a:r>
            <a:r>
              <a:rPr lang="pt-BR" sz="1600" b="1" dirty="0"/>
              <a:t>A melhora veio da carteira Livre, que avançou 8,4% (ante 2,1%), se recuperando após o estresse enfrentado em 2023. </a:t>
            </a:r>
            <a:r>
              <a:rPr lang="pt-BR" sz="1600" dirty="0"/>
              <a:t>O crescimento da carteira PJ Livre foi relativamente disseminado, com retomada nas modalidades mais afetadas em 2023 com a crise da Americanas, com alta em desconto de duplicatas (+9,7%, ante -2,8%) e capital de giro (+2,8%, ante -3,0%); assim como nas linhas de comércio exterior, como o ACC (+33,6%), refletindo, em parte, a desvalorização cambial do último ano. A carteira PJ Direcionada cresceu 10,4% no ano, também acima do observado em 2023 (+9,6%). Neste caso, o resultado foi impulsionado pela ampliação dos financiamentos com recursos do BNDES (+7,8%, ante +2,2%) e dos programas públicos, com a criação do Programa Acredita, por exemplo, levando a linha “Outros Créditos Direcionados” a uma alta de 14,0% (ante +12,4% em 2023)</a:t>
            </a:r>
          </a:p>
        </p:txBody>
      </p:sp>
    </p:spTree>
    <p:extLst>
      <p:ext uri="{BB962C8B-B14F-4D97-AF65-F5344CB8AC3E}">
        <p14:creationId xmlns:p14="http://schemas.microsoft.com/office/powerpoint/2010/main" val="25595988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675013-2871-587D-F667-C56E98D2D8C2}"/>
            </a:ext>
          </a:extLst>
        </p:cNvPr>
        <p:cNvGrpSpPr/>
        <p:nvPr/>
      </p:nvGrpSpPr>
      <p:grpSpPr>
        <a:xfrm>
          <a:off x="0" y="0"/>
          <a:ext cx="0" cy="0"/>
          <a:chOff x="0" y="0"/>
          <a:chExt cx="0" cy="0"/>
        </a:xfrm>
      </p:grpSpPr>
      <p:sp>
        <p:nvSpPr>
          <p:cNvPr id="8" name="Retângulo 7">
            <a:extLst>
              <a:ext uri="{FF2B5EF4-FFF2-40B4-BE49-F238E27FC236}">
                <a16:creationId xmlns:a16="http://schemas.microsoft.com/office/drawing/2014/main" id="{5D569070-1112-3A0A-82C3-8AB9F34900CE}"/>
              </a:ext>
            </a:extLst>
          </p:cNvPr>
          <p:cNvSpPr/>
          <p:nvPr/>
        </p:nvSpPr>
        <p:spPr>
          <a:xfrm>
            <a:off x="0" y="6621517"/>
            <a:ext cx="12192000" cy="236483"/>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pSp>
        <p:nvGrpSpPr>
          <p:cNvPr id="40" name="Agrupar 39">
            <a:extLst>
              <a:ext uri="{FF2B5EF4-FFF2-40B4-BE49-F238E27FC236}">
                <a16:creationId xmlns:a16="http://schemas.microsoft.com/office/drawing/2014/main" id="{6C0C684B-34FA-6C56-87D5-1C3D57A3E777}"/>
              </a:ext>
            </a:extLst>
          </p:cNvPr>
          <p:cNvGrpSpPr/>
          <p:nvPr/>
        </p:nvGrpSpPr>
        <p:grpSpPr>
          <a:xfrm>
            <a:off x="-242203" y="0"/>
            <a:ext cx="160867" cy="1544673"/>
            <a:chOff x="6015566" y="2656663"/>
            <a:chExt cx="160867" cy="1544673"/>
          </a:xfrm>
        </p:grpSpPr>
        <p:sp>
          <p:nvSpPr>
            <p:cNvPr id="41" name="Retângulo 40">
              <a:extLst>
                <a:ext uri="{FF2B5EF4-FFF2-40B4-BE49-F238E27FC236}">
                  <a16:creationId xmlns:a16="http://schemas.microsoft.com/office/drawing/2014/main" id="{19B863B1-3CFD-5A07-0994-852C72009F74}"/>
                </a:ext>
              </a:extLst>
            </p:cNvPr>
            <p:cNvSpPr/>
            <p:nvPr/>
          </p:nvSpPr>
          <p:spPr>
            <a:xfrm>
              <a:off x="6015566" y="2656663"/>
              <a:ext cx="160867" cy="1608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2" name="Retângulo 41">
              <a:extLst>
                <a:ext uri="{FF2B5EF4-FFF2-40B4-BE49-F238E27FC236}">
                  <a16:creationId xmlns:a16="http://schemas.microsoft.com/office/drawing/2014/main" id="{87F994F7-3E3C-BAEE-6142-71A3FB0610D5}"/>
                </a:ext>
              </a:extLst>
            </p:cNvPr>
            <p:cNvSpPr/>
            <p:nvPr/>
          </p:nvSpPr>
          <p:spPr>
            <a:xfrm>
              <a:off x="6015566" y="2890390"/>
              <a:ext cx="160867" cy="1608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3" name="Retângulo 42">
              <a:extLst>
                <a:ext uri="{FF2B5EF4-FFF2-40B4-BE49-F238E27FC236}">
                  <a16:creationId xmlns:a16="http://schemas.microsoft.com/office/drawing/2014/main" id="{1AD6ECF5-C0B7-B09E-D4C4-7CBF245D4791}"/>
                </a:ext>
              </a:extLst>
            </p:cNvPr>
            <p:cNvSpPr/>
            <p:nvPr/>
          </p:nvSpPr>
          <p:spPr>
            <a:xfrm>
              <a:off x="6015566" y="3124117"/>
              <a:ext cx="160867" cy="1608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4" name="Retângulo 43">
              <a:extLst>
                <a:ext uri="{FF2B5EF4-FFF2-40B4-BE49-F238E27FC236}">
                  <a16:creationId xmlns:a16="http://schemas.microsoft.com/office/drawing/2014/main" id="{3F0FCF69-98B9-C106-80CA-E7D6E758AE0A}"/>
                </a:ext>
              </a:extLst>
            </p:cNvPr>
            <p:cNvSpPr/>
            <p:nvPr/>
          </p:nvSpPr>
          <p:spPr>
            <a:xfrm>
              <a:off x="6015566" y="3353205"/>
              <a:ext cx="160867" cy="1608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5" name="Retângulo 44">
              <a:extLst>
                <a:ext uri="{FF2B5EF4-FFF2-40B4-BE49-F238E27FC236}">
                  <a16:creationId xmlns:a16="http://schemas.microsoft.com/office/drawing/2014/main" id="{39D4E5F8-0E7D-6B5D-3E91-1EF157314DFD}"/>
                </a:ext>
              </a:extLst>
            </p:cNvPr>
            <p:cNvSpPr/>
            <p:nvPr/>
          </p:nvSpPr>
          <p:spPr>
            <a:xfrm>
              <a:off x="6015566" y="3582293"/>
              <a:ext cx="160867" cy="1608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6" name="Retângulo 45">
              <a:extLst>
                <a:ext uri="{FF2B5EF4-FFF2-40B4-BE49-F238E27FC236}">
                  <a16:creationId xmlns:a16="http://schemas.microsoft.com/office/drawing/2014/main" id="{3ED5DABC-0227-2C0E-966C-7C1C3FA4C7BF}"/>
                </a:ext>
              </a:extLst>
            </p:cNvPr>
            <p:cNvSpPr/>
            <p:nvPr/>
          </p:nvSpPr>
          <p:spPr>
            <a:xfrm>
              <a:off x="6015566" y="3811381"/>
              <a:ext cx="160867" cy="1608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7" name="Retângulo 46">
              <a:extLst>
                <a:ext uri="{FF2B5EF4-FFF2-40B4-BE49-F238E27FC236}">
                  <a16:creationId xmlns:a16="http://schemas.microsoft.com/office/drawing/2014/main" id="{CACEC9C5-582A-A661-12F2-61004B7A1DC6}"/>
                </a:ext>
              </a:extLst>
            </p:cNvPr>
            <p:cNvSpPr/>
            <p:nvPr/>
          </p:nvSpPr>
          <p:spPr>
            <a:xfrm>
              <a:off x="6015566" y="4040469"/>
              <a:ext cx="160867" cy="1608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grpSp>
      <p:sp>
        <p:nvSpPr>
          <p:cNvPr id="6" name="Retângulo 5">
            <a:extLst>
              <a:ext uri="{FF2B5EF4-FFF2-40B4-BE49-F238E27FC236}">
                <a16:creationId xmlns:a16="http://schemas.microsoft.com/office/drawing/2014/main" id="{962CE5DE-05B0-EF81-9398-1860EC8B26BE}"/>
              </a:ext>
            </a:extLst>
          </p:cNvPr>
          <p:cNvSpPr/>
          <p:nvPr/>
        </p:nvSpPr>
        <p:spPr>
          <a:xfrm>
            <a:off x="-81336" y="-15231"/>
            <a:ext cx="12273336" cy="2489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 name="object 2">
            <a:extLst>
              <a:ext uri="{FF2B5EF4-FFF2-40B4-BE49-F238E27FC236}">
                <a16:creationId xmlns:a16="http://schemas.microsoft.com/office/drawing/2014/main" id="{D19BFB6B-F4FB-42DD-1C16-BDAD0F688B2D}"/>
              </a:ext>
            </a:extLst>
          </p:cNvPr>
          <p:cNvSpPr txBox="1">
            <a:spLocks noGrp="1"/>
          </p:cNvSpPr>
          <p:nvPr>
            <p:ph type="title"/>
          </p:nvPr>
        </p:nvSpPr>
        <p:spPr>
          <a:xfrm>
            <a:off x="192953" y="353635"/>
            <a:ext cx="8637270" cy="393056"/>
          </a:xfrm>
          <a:prstGeom prst="rect">
            <a:avLst/>
          </a:prstGeom>
        </p:spPr>
        <p:txBody>
          <a:bodyPr vert="horz" wrap="square" lIns="0" tIns="12065" rIns="0" bIns="0" rtlCol="0">
            <a:spAutoFit/>
          </a:bodyPr>
          <a:lstStyle/>
          <a:p>
            <a:pPr marL="12700">
              <a:lnSpc>
                <a:spcPct val="100000"/>
              </a:lnSpc>
              <a:spcBef>
                <a:spcPts val="95"/>
              </a:spcBef>
            </a:pPr>
            <a:r>
              <a:rPr lang="pt-BR" dirty="0"/>
              <a:t>Panorama do Crédito</a:t>
            </a:r>
            <a:endParaRPr spc="-20" dirty="0"/>
          </a:p>
        </p:txBody>
      </p:sp>
      <p:sp>
        <p:nvSpPr>
          <p:cNvPr id="2" name="CaixaDeTexto 1">
            <a:extLst>
              <a:ext uri="{FF2B5EF4-FFF2-40B4-BE49-F238E27FC236}">
                <a16:creationId xmlns:a16="http://schemas.microsoft.com/office/drawing/2014/main" id="{7EA22670-8BD6-C134-7731-966AE40671E2}"/>
              </a:ext>
            </a:extLst>
          </p:cNvPr>
          <p:cNvSpPr txBox="1"/>
          <p:nvPr/>
        </p:nvSpPr>
        <p:spPr>
          <a:xfrm>
            <a:off x="7984408" y="6488081"/>
            <a:ext cx="4205639" cy="276999"/>
          </a:xfrm>
          <a:prstGeom prst="rect">
            <a:avLst/>
          </a:prstGeom>
          <a:noFill/>
        </p:spPr>
        <p:txBody>
          <a:bodyPr wrap="none" rtlCol="0">
            <a:spAutoFit/>
          </a:bodyPr>
          <a:lstStyle/>
          <a:p>
            <a:pPr algn="r"/>
            <a:r>
              <a:rPr lang="pt-BR" sz="1200" dirty="0">
                <a:solidFill>
                  <a:srgbClr val="FF0000"/>
                </a:solidFill>
                <a:latin typeface="Open Sans" panose="020B0606030504020204" pitchFamily="34" charset="0"/>
                <a:ea typeface="Open Sans" panose="020B0606030504020204" pitchFamily="34" charset="0"/>
                <a:cs typeface="Open Sans" panose="020B0606030504020204" pitchFamily="34" charset="0"/>
              </a:rPr>
              <a:t>Fonte: Panorama do Crédito Dezembro 2024 - Febraban</a:t>
            </a:r>
          </a:p>
        </p:txBody>
      </p:sp>
      <p:sp>
        <p:nvSpPr>
          <p:cNvPr id="19" name="CaixaDeTexto 18">
            <a:extLst>
              <a:ext uri="{FF2B5EF4-FFF2-40B4-BE49-F238E27FC236}">
                <a16:creationId xmlns:a16="http://schemas.microsoft.com/office/drawing/2014/main" id="{FA80C6F4-EB9B-0860-F53E-A61C8F1736CD}"/>
              </a:ext>
            </a:extLst>
          </p:cNvPr>
          <p:cNvSpPr txBox="1"/>
          <p:nvPr/>
        </p:nvSpPr>
        <p:spPr>
          <a:xfrm>
            <a:off x="165388" y="804417"/>
            <a:ext cx="10911569" cy="1200329"/>
          </a:xfrm>
          <a:prstGeom prst="rect">
            <a:avLst/>
          </a:prstGeom>
          <a:noFill/>
        </p:spPr>
        <p:txBody>
          <a:bodyPr wrap="square">
            <a:spAutoFit/>
          </a:bodyPr>
          <a:lstStyle/>
          <a:p>
            <a:r>
              <a:rPr lang="pt-BR" dirty="0">
                <a:solidFill>
                  <a:schemeClr val="tx2"/>
                </a:solidFill>
                <a:latin typeface="+mj-lt"/>
                <a:ea typeface="Open Sans" panose="020B0606030504020204" pitchFamily="34" charset="0"/>
                <a:cs typeface="Open Sans" panose="020B0606030504020204" pitchFamily="34" charset="0"/>
              </a:rPr>
              <a:t> O saldo total da carteira de crédito cresceu 1,4% em dezembro, fechando 2024 com expansão de 10,9%, retomando as altas de dois dígitos verificadas entre 2020 e 2022, após crescer 8,1% em 2023. Com o resultado, o estoque de crédito chegou a R$ 6,4 trilhões, levando a relação crédito/PIB para 54,4%, a maior da série histórica.</a:t>
            </a:r>
          </a:p>
        </p:txBody>
      </p:sp>
      <p:pic>
        <p:nvPicPr>
          <p:cNvPr id="7" name="Imagem 6">
            <a:extLst>
              <a:ext uri="{FF2B5EF4-FFF2-40B4-BE49-F238E27FC236}">
                <a16:creationId xmlns:a16="http://schemas.microsoft.com/office/drawing/2014/main" id="{B569679E-AEC7-837E-A762-E2D76597D384}"/>
              </a:ext>
            </a:extLst>
          </p:cNvPr>
          <p:cNvPicPr>
            <a:picLocks noChangeAspect="1"/>
          </p:cNvPicPr>
          <p:nvPr/>
        </p:nvPicPr>
        <p:blipFill>
          <a:blip r:embed="rId2"/>
          <a:stretch>
            <a:fillRect/>
          </a:stretch>
        </p:blipFill>
        <p:spPr>
          <a:xfrm>
            <a:off x="293703" y="2087556"/>
            <a:ext cx="7967428" cy="3651387"/>
          </a:xfrm>
          <a:prstGeom prst="rect">
            <a:avLst/>
          </a:prstGeom>
        </p:spPr>
      </p:pic>
      <p:pic>
        <p:nvPicPr>
          <p:cNvPr id="10" name="Imagem 9">
            <a:extLst>
              <a:ext uri="{FF2B5EF4-FFF2-40B4-BE49-F238E27FC236}">
                <a16:creationId xmlns:a16="http://schemas.microsoft.com/office/drawing/2014/main" id="{0FEACA40-9CC4-25D8-9812-72A720846E14}"/>
              </a:ext>
            </a:extLst>
          </p:cNvPr>
          <p:cNvPicPr>
            <a:picLocks noChangeAspect="1"/>
          </p:cNvPicPr>
          <p:nvPr/>
        </p:nvPicPr>
        <p:blipFill>
          <a:blip r:embed="rId3"/>
          <a:stretch>
            <a:fillRect/>
          </a:stretch>
        </p:blipFill>
        <p:spPr>
          <a:xfrm>
            <a:off x="8392272" y="2060831"/>
            <a:ext cx="3689365" cy="2871835"/>
          </a:xfrm>
          <a:prstGeom prst="rect">
            <a:avLst/>
          </a:prstGeom>
        </p:spPr>
      </p:pic>
    </p:spTree>
    <p:extLst>
      <p:ext uri="{BB962C8B-B14F-4D97-AF65-F5344CB8AC3E}">
        <p14:creationId xmlns:p14="http://schemas.microsoft.com/office/powerpoint/2010/main" val="41542175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2ACCD5-CBD1-7898-602F-4CA48D143BF6}"/>
            </a:ext>
          </a:extLst>
        </p:cNvPr>
        <p:cNvGrpSpPr/>
        <p:nvPr/>
      </p:nvGrpSpPr>
      <p:grpSpPr>
        <a:xfrm>
          <a:off x="0" y="0"/>
          <a:ext cx="0" cy="0"/>
          <a:chOff x="0" y="0"/>
          <a:chExt cx="0" cy="0"/>
        </a:xfrm>
      </p:grpSpPr>
      <p:sp>
        <p:nvSpPr>
          <p:cNvPr id="12" name="Retângulo 11">
            <a:extLst>
              <a:ext uri="{FF2B5EF4-FFF2-40B4-BE49-F238E27FC236}">
                <a16:creationId xmlns:a16="http://schemas.microsoft.com/office/drawing/2014/main" id="{78DFC335-3230-BBA9-ED2B-26B5CD7C26D4}"/>
              </a:ext>
            </a:extLst>
          </p:cNvPr>
          <p:cNvSpPr/>
          <p:nvPr/>
        </p:nvSpPr>
        <p:spPr>
          <a:xfrm>
            <a:off x="0" y="6621517"/>
            <a:ext cx="12192000" cy="236483"/>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pSp>
        <p:nvGrpSpPr>
          <p:cNvPr id="40" name="Agrupar 39">
            <a:extLst>
              <a:ext uri="{FF2B5EF4-FFF2-40B4-BE49-F238E27FC236}">
                <a16:creationId xmlns:a16="http://schemas.microsoft.com/office/drawing/2014/main" id="{AD4527CB-A892-043B-2E87-857462BD4D13}"/>
              </a:ext>
            </a:extLst>
          </p:cNvPr>
          <p:cNvGrpSpPr/>
          <p:nvPr/>
        </p:nvGrpSpPr>
        <p:grpSpPr>
          <a:xfrm>
            <a:off x="-242203" y="0"/>
            <a:ext cx="160867" cy="1544673"/>
            <a:chOff x="6015566" y="2656663"/>
            <a:chExt cx="160867" cy="1544673"/>
          </a:xfrm>
        </p:grpSpPr>
        <p:sp>
          <p:nvSpPr>
            <p:cNvPr id="41" name="Retângulo 40">
              <a:extLst>
                <a:ext uri="{FF2B5EF4-FFF2-40B4-BE49-F238E27FC236}">
                  <a16:creationId xmlns:a16="http://schemas.microsoft.com/office/drawing/2014/main" id="{0A170601-53AC-D7AD-2A83-4ADF37D3669E}"/>
                </a:ext>
              </a:extLst>
            </p:cNvPr>
            <p:cNvSpPr/>
            <p:nvPr/>
          </p:nvSpPr>
          <p:spPr>
            <a:xfrm>
              <a:off x="6015566" y="2656663"/>
              <a:ext cx="160867" cy="1608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2" name="Retângulo 41">
              <a:extLst>
                <a:ext uri="{FF2B5EF4-FFF2-40B4-BE49-F238E27FC236}">
                  <a16:creationId xmlns:a16="http://schemas.microsoft.com/office/drawing/2014/main" id="{6DA15D3B-3377-1BA8-6896-D52437D14F42}"/>
                </a:ext>
              </a:extLst>
            </p:cNvPr>
            <p:cNvSpPr/>
            <p:nvPr/>
          </p:nvSpPr>
          <p:spPr>
            <a:xfrm>
              <a:off x="6015566" y="2890390"/>
              <a:ext cx="160867" cy="1608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3" name="Retângulo 42">
              <a:extLst>
                <a:ext uri="{FF2B5EF4-FFF2-40B4-BE49-F238E27FC236}">
                  <a16:creationId xmlns:a16="http://schemas.microsoft.com/office/drawing/2014/main" id="{5FD9C2AE-B3DE-8C2F-2ACE-9124418CCBE5}"/>
                </a:ext>
              </a:extLst>
            </p:cNvPr>
            <p:cNvSpPr/>
            <p:nvPr/>
          </p:nvSpPr>
          <p:spPr>
            <a:xfrm>
              <a:off x="6015566" y="3124117"/>
              <a:ext cx="160867" cy="1608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4" name="Retângulo 43">
              <a:extLst>
                <a:ext uri="{FF2B5EF4-FFF2-40B4-BE49-F238E27FC236}">
                  <a16:creationId xmlns:a16="http://schemas.microsoft.com/office/drawing/2014/main" id="{210D9EF3-506B-5DA2-360D-F752D01D4427}"/>
                </a:ext>
              </a:extLst>
            </p:cNvPr>
            <p:cNvSpPr/>
            <p:nvPr/>
          </p:nvSpPr>
          <p:spPr>
            <a:xfrm>
              <a:off x="6015566" y="3353205"/>
              <a:ext cx="160867" cy="1608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5" name="Retângulo 44">
              <a:extLst>
                <a:ext uri="{FF2B5EF4-FFF2-40B4-BE49-F238E27FC236}">
                  <a16:creationId xmlns:a16="http://schemas.microsoft.com/office/drawing/2014/main" id="{8A37715B-2201-C3C9-B621-6C42C05E1ECA}"/>
                </a:ext>
              </a:extLst>
            </p:cNvPr>
            <p:cNvSpPr/>
            <p:nvPr/>
          </p:nvSpPr>
          <p:spPr>
            <a:xfrm>
              <a:off x="6015566" y="3582293"/>
              <a:ext cx="160867" cy="1608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6" name="Retângulo 45">
              <a:extLst>
                <a:ext uri="{FF2B5EF4-FFF2-40B4-BE49-F238E27FC236}">
                  <a16:creationId xmlns:a16="http://schemas.microsoft.com/office/drawing/2014/main" id="{1920C01A-7314-5461-3112-76FC91060E77}"/>
                </a:ext>
              </a:extLst>
            </p:cNvPr>
            <p:cNvSpPr/>
            <p:nvPr/>
          </p:nvSpPr>
          <p:spPr>
            <a:xfrm>
              <a:off x="6015566" y="3811381"/>
              <a:ext cx="160867" cy="1608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7" name="Retângulo 46">
              <a:extLst>
                <a:ext uri="{FF2B5EF4-FFF2-40B4-BE49-F238E27FC236}">
                  <a16:creationId xmlns:a16="http://schemas.microsoft.com/office/drawing/2014/main" id="{678F7697-D39B-0B08-6BF0-B90C950CF66B}"/>
                </a:ext>
              </a:extLst>
            </p:cNvPr>
            <p:cNvSpPr/>
            <p:nvPr/>
          </p:nvSpPr>
          <p:spPr>
            <a:xfrm>
              <a:off x="6015566" y="4040469"/>
              <a:ext cx="160867" cy="1608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grpSp>
      <p:sp>
        <p:nvSpPr>
          <p:cNvPr id="6" name="Retângulo 5">
            <a:extLst>
              <a:ext uri="{FF2B5EF4-FFF2-40B4-BE49-F238E27FC236}">
                <a16:creationId xmlns:a16="http://schemas.microsoft.com/office/drawing/2014/main" id="{FCC975D8-DBDC-C708-1D6B-E4E99EBB77E3}"/>
              </a:ext>
            </a:extLst>
          </p:cNvPr>
          <p:cNvSpPr/>
          <p:nvPr/>
        </p:nvSpPr>
        <p:spPr>
          <a:xfrm>
            <a:off x="-81336" y="-15231"/>
            <a:ext cx="12273336" cy="2489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 name="object 2">
            <a:extLst>
              <a:ext uri="{FF2B5EF4-FFF2-40B4-BE49-F238E27FC236}">
                <a16:creationId xmlns:a16="http://schemas.microsoft.com/office/drawing/2014/main" id="{F76D05D0-6237-A0D9-A09E-0C1057C8405B}"/>
              </a:ext>
            </a:extLst>
          </p:cNvPr>
          <p:cNvSpPr txBox="1">
            <a:spLocks noGrp="1"/>
          </p:cNvSpPr>
          <p:nvPr>
            <p:ph type="title"/>
          </p:nvPr>
        </p:nvSpPr>
        <p:spPr>
          <a:xfrm>
            <a:off x="192953" y="353635"/>
            <a:ext cx="8637270" cy="393056"/>
          </a:xfrm>
          <a:prstGeom prst="rect">
            <a:avLst/>
          </a:prstGeom>
        </p:spPr>
        <p:txBody>
          <a:bodyPr vert="horz" wrap="square" lIns="0" tIns="12065" rIns="0" bIns="0" rtlCol="0">
            <a:spAutoFit/>
          </a:bodyPr>
          <a:lstStyle/>
          <a:p>
            <a:pPr marL="12700">
              <a:lnSpc>
                <a:spcPct val="100000"/>
              </a:lnSpc>
              <a:spcBef>
                <a:spcPts val="95"/>
              </a:spcBef>
            </a:pPr>
            <a:r>
              <a:rPr lang="pt-BR" dirty="0"/>
              <a:t>Panorama do Crédito</a:t>
            </a:r>
            <a:endParaRPr spc="-20" dirty="0"/>
          </a:p>
        </p:txBody>
      </p:sp>
      <p:sp>
        <p:nvSpPr>
          <p:cNvPr id="2" name="CaixaDeTexto 1">
            <a:extLst>
              <a:ext uri="{FF2B5EF4-FFF2-40B4-BE49-F238E27FC236}">
                <a16:creationId xmlns:a16="http://schemas.microsoft.com/office/drawing/2014/main" id="{38189326-B604-B8A9-F0C0-94DD57F3F12B}"/>
              </a:ext>
            </a:extLst>
          </p:cNvPr>
          <p:cNvSpPr txBox="1"/>
          <p:nvPr/>
        </p:nvSpPr>
        <p:spPr>
          <a:xfrm>
            <a:off x="7874050" y="6535379"/>
            <a:ext cx="4205639" cy="276999"/>
          </a:xfrm>
          <a:prstGeom prst="rect">
            <a:avLst/>
          </a:prstGeom>
          <a:noFill/>
        </p:spPr>
        <p:txBody>
          <a:bodyPr wrap="none" rtlCol="0">
            <a:spAutoFit/>
          </a:bodyPr>
          <a:lstStyle/>
          <a:p>
            <a:pPr algn="r"/>
            <a:r>
              <a:rPr lang="pt-BR" sz="1200" dirty="0">
                <a:solidFill>
                  <a:srgbClr val="FF0000"/>
                </a:solidFill>
                <a:latin typeface="Open Sans" panose="020B0606030504020204" pitchFamily="34" charset="0"/>
                <a:ea typeface="Open Sans" panose="020B0606030504020204" pitchFamily="34" charset="0"/>
                <a:cs typeface="Open Sans" panose="020B0606030504020204" pitchFamily="34" charset="0"/>
              </a:rPr>
              <a:t>Fonte: Panorama do Crédito Dezembro 2024 - Febraban</a:t>
            </a:r>
          </a:p>
        </p:txBody>
      </p:sp>
      <p:sp>
        <p:nvSpPr>
          <p:cNvPr id="7" name="CaixaDeTexto 6">
            <a:extLst>
              <a:ext uri="{FF2B5EF4-FFF2-40B4-BE49-F238E27FC236}">
                <a16:creationId xmlns:a16="http://schemas.microsoft.com/office/drawing/2014/main" id="{39AF5EB8-E2D5-B6B2-E1DC-2192C3F10B9F}"/>
              </a:ext>
            </a:extLst>
          </p:cNvPr>
          <p:cNvSpPr txBox="1"/>
          <p:nvPr/>
        </p:nvSpPr>
        <p:spPr>
          <a:xfrm>
            <a:off x="810339" y="1707759"/>
            <a:ext cx="3173836" cy="523220"/>
          </a:xfrm>
          <a:prstGeom prst="rect">
            <a:avLst/>
          </a:prstGeom>
          <a:noFill/>
        </p:spPr>
        <p:txBody>
          <a:bodyPr wrap="square" rtlCol="0">
            <a:spAutoFit/>
          </a:bodyPr>
          <a:lstStyle>
            <a:defPPr>
              <a:defRPr lang="pt-BR"/>
            </a:defPPr>
            <a:lvl1pPr>
              <a:defRPr sz="6000" b="1">
                <a:solidFill>
                  <a:srgbClr val="00364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2800" b="1" i="0" u="none" strike="noStrike" kern="1200" cap="none" spc="0" normalizeH="0" baseline="0" noProof="0" dirty="0">
                <a:ln>
                  <a:noFill/>
                </a:ln>
                <a:solidFill>
                  <a:schemeClr val="tx2"/>
                </a:solidFill>
                <a:effectLst/>
                <a:uLnTx/>
                <a:uFillTx/>
                <a:latin typeface="Exo 2 Black" panose="00000A00000000000000" pitchFamily="50" charset="0"/>
              </a:rPr>
              <a:t>Carteira Total</a:t>
            </a:r>
          </a:p>
        </p:txBody>
      </p:sp>
      <p:sp>
        <p:nvSpPr>
          <p:cNvPr id="8" name="CaixaDeTexto 7">
            <a:extLst>
              <a:ext uri="{FF2B5EF4-FFF2-40B4-BE49-F238E27FC236}">
                <a16:creationId xmlns:a16="http://schemas.microsoft.com/office/drawing/2014/main" id="{F3AADD1C-2FFC-A19D-6192-48D8FE71FCD6}"/>
              </a:ext>
            </a:extLst>
          </p:cNvPr>
          <p:cNvSpPr txBox="1"/>
          <p:nvPr/>
        </p:nvSpPr>
        <p:spPr>
          <a:xfrm>
            <a:off x="6677748" y="1713202"/>
            <a:ext cx="3173836" cy="523220"/>
          </a:xfrm>
          <a:prstGeom prst="rect">
            <a:avLst/>
          </a:prstGeom>
          <a:noFill/>
        </p:spPr>
        <p:txBody>
          <a:bodyPr wrap="square" rtlCol="0">
            <a:spAutoFit/>
          </a:bodyPr>
          <a:lstStyle>
            <a:defPPr>
              <a:defRPr lang="pt-BR"/>
            </a:defPPr>
            <a:lvl1pPr marR="0" lvl="0" indent="0" fontAlgn="auto">
              <a:lnSpc>
                <a:spcPct val="100000"/>
              </a:lnSpc>
              <a:spcBef>
                <a:spcPts val="0"/>
              </a:spcBef>
              <a:spcAft>
                <a:spcPts val="0"/>
              </a:spcAft>
              <a:buClrTx/>
              <a:buSzTx/>
              <a:buFontTx/>
              <a:buNone/>
              <a:tabLst/>
              <a:defRPr kumimoji="0" sz="2800" b="1" i="0" u="none" strike="noStrike" cap="none" spc="0" normalizeH="0" baseline="0">
                <a:ln>
                  <a:noFill/>
                </a:ln>
                <a:solidFill>
                  <a:srgbClr val="003641"/>
                </a:solidFill>
                <a:effectLst/>
                <a:uLnTx/>
                <a:uFillTx/>
                <a:latin typeface="Exo 2 Black" panose="00000A00000000000000" pitchFamily="50" charset="0"/>
              </a:defRPr>
            </a:lvl1pPr>
          </a:lstStyle>
          <a:p>
            <a:r>
              <a:rPr lang="pt-BR" dirty="0">
                <a:solidFill>
                  <a:schemeClr val="tx2"/>
                </a:solidFill>
              </a:rPr>
              <a:t>Carteira Livre</a:t>
            </a:r>
          </a:p>
        </p:txBody>
      </p:sp>
      <p:pic>
        <p:nvPicPr>
          <p:cNvPr id="11" name="Imagem 10">
            <a:extLst>
              <a:ext uri="{FF2B5EF4-FFF2-40B4-BE49-F238E27FC236}">
                <a16:creationId xmlns:a16="http://schemas.microsoft.com/office/drawing/2014/main" id="{B44A04F6-1A2A-D48B-BBE7-6E196DC8F022}"/>
              </a:ext>
            </a:extLst>
          </p:cNvPr>
          <p:cNvPicPr>
            <a:picLocks noChangeAspect="1"/>
          </p:cNvPicPr>
          <p:nvPr/>
        </p:nvPicPr>
        <p:blipFill>
          <a:blip r:embed="rId2"/>
          <a:stretch>
            <a:fillRect/>
          </a:stretch>
        </p:blipFill>
        <p:spPr>
          <a:xfrm>
            <a:off x="263779" y="2226746"/>
            <a:ext cx="4191585" cy="4296375"/>
          </a:xfrm>
          <a:prstGeom prst="rect">
            <a:avLst/>
          </a:prstGeom>
        </p:spPr>
      </p:pic>
      <p:pic>
        <p:nvPicPr>
          <p:cNvPr id="14" name="Imagem 13">
            <a:extLst>
              <a:ext uri="{FF2B5EF4-FFF2-40B4-BE49-F238E27FC236}">
                <a16:creationId xmlns:a16="http://schemas.microsoft.com/office/drawing/2014/main" id="{06A7C3CA-6440-F974-536D-D2A9DDBAEAF6}"/>
              </a:ext>
            </a:extLst>
          </p:cNvPr>
          <p:cNvPicPr>
            <a:picLocks noChangeAspect="1"/>
          </p:cNvPicPr>
          <p:nvPr/>
        </p:nvPicPr>
        <p:blipFill>
          <a:blip r:embed="rId3"/>
          <a:stretch>
            <a:fillRect/>
          </a:stretch>
        </p:blipFill>
        <p:spPr>
          <a:xfrm>
            <a:off x="5925411" y="2197027"/>
            <a:ext cx="4259113" cy="4367312"/>
          </a:xfrm>
          <a:prstGeom prst="rect">
            <a:avLst/>
          </a:prstGeom>
        </p:spPr>
      </p:pic>
      <p:sp>
        <p:nvSpPr>
          <p:cNvPr id="3" name="CaixaDeTexto 2">
            <a:extLst>
              <a:ext uri="{FF2B5EF4-FFF2-40B4-BE49-F238E27FC236}">
                <a16:creationId xmlns:a16="http://schemas.microsoft.com/office/drawing/2014/main" id="{C833EE05-B020-CE58-ACB3-353BD4BC664A}"/>
              </a:ext>
            </a:extLst>
          </p:cNvPr>
          <p:cNvSpPr txBox="1"/>
          <p:nvPr/>
        </p:nvSpPr>
        <p:spPr>
          <a:xfrm>
            <a:off x="228454" y="804417"/>
            <a:ext cx="10911569" cy="646331"/>
          </a:xfrm>
          <a:prstGeom prst="rect">
            <a:avLst/>
          </a:prstGeom>
          <a:noFill/>
        </p:spPr>
        <p:txBody>
          <a:bodyPr wrap="square">
            <a:spAutoFit/>
          </a:bodyPr>
          <a:lstStyle/>
          <a:p>
            <a:r>
              <a:rPr lang="pt-BR" dirty="0">
                <a:solidFill>
                  <a:schemeClr val="tx2"/>
                </a:solidFill>
                <a:latin typeface="+mj-lt"/>
                <a:ea typeface="Open Sans" panose="020B0606030504020204" pitchFamily="34" charset="0"/>
                <a:cs typeface="Open Sans" panose="020B0606030504020204" pitchFamily="34" charset="0"/>
              </a:rPr>
              <a:t>O saldo total da carteira de crédito cresceu 1,4% em dezembro, fechando 2024 com expansão de 10,9%, retomando as altas de dois dígitos verificadas entre 2020 e 2022, após crescer 8,1% em 2023.</a:t>
            </a:r>
          </a:p>
        </p:txBody>
      </p:sp>
    </p:spTree>
    <p:extLst>
      <p:ext uri="{BB962C8B-B14F-4D97-AF65-F5344CB8AC3E}">
        <p14:creationId xmlns:p14="http://schemas.microsoft.com/office/powerpoint/2010/main" val="42735607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Imagem 35" descr="Padrão do plano de fundo&#10;&#10;Descrição gerada automaticamente com confiança média">
            <a:extLst>
              <a:ext uri="{FF2B5EF4-FFF2-40B4-BE49-F238E27FC236}">
                <a16:creationId xmlns:a16="http://schemas.microsoft.com/office/drawing/2014/main" id="{3D084325-C382-A735-63B9-A3BC8310FA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CaixaDeTexto 4">
            <a:extLst>
              <a:ext uri="{FF2B5EF4-FFF2-40B4-BE49-F238E27FC236}">
                <a16:creationId xmlns:a16="http://schemas.microsoft.com/office/drawing/2014/main" id="{C697BD01-7CA9-4A2B-9610-E77A77C900B2}"/>
              </a:ext>
            </a:extLst>
          </p:cNvPr>
          <p:cNvSpPr txBox="1"/>
          <p:nvPr/>
        </p:nvSpPr>
        <p:spPr>
          <a:xfrm>
            <a:off x="2466877" y="73858"/>
            <a:ext cx="5463177" cy="695062"/>
          </a:xfrm>
          <a:prstGeom prst="rect">
            <a:avLst/>
          </a:prstGeom>
          <a:noFill/>
        </p:spPr>
        <p:txBody>
          <a:bodyPr wrap="square" rtlCol="0">
            <a:spAutoFit/>
          </a:bodyPr>
          <a:lstStyle/>
          <a:p>
            <a:pPr>
              <a:lnSpc>
                <a:spcPts val="4700"/>
              </a:lnSpc>
            </a:pPr>
            <a:r>
              <a:rPr lang="pt-BR" sz="4700" b="1" dirty="0">
                <a:solidFill>
                  <a:schemeClr val="accent1"/>
                </a:solidFill>
                <a:latin typeface="Exo 2 Extra Bold" panose="00000900000000000000" pitchFamily="50" charset="0"/>
              </a:rPr>
              <a:t>Resumo Executivo</a:t>
            </a:r>
          </a:p>
        </p:txBody>
      </p:sp>
      <p:grpSp>
        <p:nvGrpSpPr>
          <p:cNvPr id="17" name="Agrupar 16">
            <a:extLst>
              <a:ext uri="{FF2B5EF4-FFF2-40B4-BE49-F238E27FC236}">
                <a16:creationId xmlns:a16="http://schemas.microsoft.com/office/drawing/2014/main" id="{9F5FC6F9-DD84-4CAF-B527-F61451FFA247}"/>
              </a:ext>
            </a:extLst>
          </p:cNvPr>
          <p:cNvGrpSpPr/>
          <p:nvPr/>
        </p:nvGrpSpPr>
        <p:grpSpPr>
          <a:xfrm>
            <a:off x="-242203" y="0"/>
            <a:ext cx="160867" cy="1544673"/>
            <a:chOff x="6015566" y="2656663"/>
            <a:chExt cx="160867" cy="1544673"/>
          </a:xfrm>
        </p:grpSpPr>
        <p:sp>
          <p:nvSpPr>
            <p:cNvPr id="18" name="Retângulo 17">
              <a:extLst>
                <a:ext uri="{FF2B5EF4-FFF2-40B4-BE49-F238E27FC236}">
                  <a16:creationId xmlns:a16="http://schemas.microsoft.com/office/drawing/2014/main" id="{26DC6365-C898-4253-B5CF-029CA22A96EF}"/>
                </a:ext>
              </a:extLst>
            </p:cNvPr>
            <p:cNvSpPr/>
            <p:nvPr/>
          </p:nvSpPr>
          <p:spPr>
            <a:xfrm>
              <a:off x="6015566" y="2656663"/>
              <a:ext cx="160867" cy="1608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21" name="Retângulo 20">
              <a:extLst>
                <a:ext uri="{FF2B5EF4-FFF2-40B4-BE49-F238E27FC236}">
                  <a16:creationId xmlns:a16="http://schemas.microsoft.com/office/drawing/2014/main" id="{3F03E786-3F7E-405D-9EB5-38C28C01D6A9}"/>
                </a:ext>
              </a:extLst>
            </p:cNvPr>
            <p:cNvSpPr/>
            <p:nvPr/>
          </p:nvSpPr>
          <p:spPr>
            <a:xfrm>
              <a:off x="6015566" y="2890390"/>
              <a:ext cx="160867" cy="1608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22" name="Retângulo 21">
              <a:extLst>
                <a:ext uri="{FF2B5EF4-FFF2-40B4-BE49-F238E27FC236}">
                  <a16:creationId xmlns:a16="http://schemas.microsoft.com/office/drawing/2014/main" id="{26206026-6A26-4C62-A361-ACECC87A6B1F}"/>
                </a:ext>
              </a:extLst>
            </p:cNvPr>
            <p:cNvSpPr/>
            <p:nvPr/>
          </p:nvSpPr>
          <p:spPr>
            <a:xfrm>
              <a:off x="6015566" y="3124117"/>
              <a:ext cx="160867" cy="1608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23" name="Retângulo 22">
              <a:extLst>
                <a:ext uri="{FF2B5EF4-FFF2-40B4-BE49-F238E27FC236}">
                  <a16:creationId xmlns:a16="http://schemas.microsoft.com/office/drawing/2014/main" id="{A73BEBAE-5145-4913-82D0-9376A7D6331D}"/>
                </a:ext>
              </a:extLst>
            </p:cNvPr>
            <p:cNvSpPr/>
            <p:nvPr/>
          </p:nvSpPr>
          <p:spPr>
            <a:xfrm>
              <a:off x="6015566" y="3353205"/>
              <a:ext cx="160867" cy="1608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24" name="Retângulo 23">
              <a:extLst>
                <a:ext uri="{FF2B5EF4-FFF2-40B4-BE49-F238E27FC236}">
                  <a16:creationId xmlns:a16="http://schemas.microsoft.com/office/drawing/2014/main" id="{88DDEE0A-A329-48BC-889F-113EDC693B39}"/>
                </a:ext>
              </a:extLst>
            </p:cNvPr>
            <p:cNvSpPr/>
            <p:nvPr/>
          </p:nvSpPr>
          <p:spPr>
            <a:xfrm>
              <a:off x="6015566" y="3582293"/>
              <a:ext cx="160867" cy="1608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25" name="Retângulo 24">
              <a:extLst>
                <a:ext uri="{FF2B5EF4-FFF2-40B4-BE49-F238E27FC236}">
                  <a16:creationId xmlns:a16="http://schemas.microsoft.com/office/drawing/2014/main" id="{483A8C33-71D1-4C7E-842B-B1AEBBC04AD0}"/>
                </a:ext>
              </a:extLst>
            </p:cNvPr>
            <p:cNvSpPr/>
            <p:nvPr/>
          </p:nvSpPr>
          <p:spPr>
            <a:xfrm>
              <a:off x="6015566" y="3811381"/>
              <a:ext cx="160867" cy="1608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26" name="Retângulo 25">
              <a:extLst>
                <a:ext uri="{FF2B5EF4-FFF2-40B4-BE49-F238E27FC236}">
                  <a16:creationId xmlns:a16="http://schemas.microsoft.com/office/drawing/2014/main" id="{F91BF26C-E9FF-452B-B5DA-3B09054E0E61}"/>
                </a:ext>
              </a:extLst>
            </p:cNvPr>
            <p:cNvSpPr/>
            <p:nvPr/>
          </p:nvSpPr>
          <p:spPr>
            <a:xfrm>
              <a:off x="6015566" y="4040469"/>
              <a:ext cx="160867" cy="1608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grpSp>
      <p:pic>
        <p:nvPicPr>
          <p:cNvPr id="3" name="Imagem 2" descr="Desenho de uma cidade&#10;&#10;Descrição gerada automaticamente com confiança baixa">
            <a:extLst>
              <a:ext uri="{FF2B5EF4-FFF2-40B4-BE49-F238E27FC236}">
                <a16:creationId xmlns:a16="http://schemas.microsoft.com/office/drawing/2014/main" id="{0C14287E-CF1A-A194-E1C0-64467930DAFC}"/>
              </a:ext>
            </a:extLst>
          </p:cNvPr>
          <p:cNvPicPr>
            <a:picLocks noChangeAspect="1"/>
          </p:cNvPicPr>
          <p:nvPr/>
        </p:nvPicPr>
        <p:blipFill rotWithShape="1">
          <a:blip r:embed="rId3">
            <a:extLst>
              <a:ext uri="{28A0092B-C50C-407E-A947-70E740481C1C}">
                <a14:useLocalDpi xmlns:a14="http://schemas.microsoft.com/office/drawing/2010/main" val="0"/>
              </a:ext>
            </a:extLst>
          </a:blip>
          <a:srcRect l="48295" r="24874"/>
          <a:stretch/>
        </p:blipFill>
        <p:spPr>
          <a:xfrm>
            <a:off x="-56764" y="0"/>
            <a:ext cx="2392859" cy="6858000"/>
          </a:xfrm>
          <a:prstGeom prst="rect">
            <a:avLst/>
          </a:prstGeom>
        </p:spPr>
      </p:pic>
      <p:sp>
        <p:nvSpPr>
          <p:cNvPr id="12" name="Retângulo: Cantos Superiores Arredondados 11">
            <a:extLst>
              <a:ext uri="{FF2B5EF4-FFF2-40B4-BE49-F238E27FC236}">
                <a16:creationId xmlns:a16="http://schemas.microsoft.com/office/drawing/2014/main" id="{08485727-4DA5-7118-8F8F-D38CBE41F565}"/>
              </a:ext>
            </a:extLst>
          </p:cNvPr>
          <p:cNvSpPr/>
          <p:nvPr/>
        </p:nvSpPr>
        <p:spPr>
          <a:xfrm>
            <a:off x="2554014" y="804041"/>
            <a:ext cx="9443545" cy="6053959"/>
          </a:xfrm>
          <a:prstGeom prst="round2SameRect">
            <a:avLst>
              <a:gd name="adj1" fmla="val 11137"/>
              <a:gd name="adj2" fmla="val 0"/>
            </a:avLst>
          </a:prstGeom>
          <a:solidFill>
            <a:schemeClr val="tx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5" name="CaixaDeTexto 14">
            <a:extLst>
              <a:ext uri="{FF2B5EF4-FFF2-40B4-BE49-F238E27FC236}">
                <a16:creationId xmlns:a16="http://schemas.microsoft.com/office/drawing/2014/main" id="{2C7ED766-91DF-E774-A587-D2A979CD6307}"/>
              </a:ext>
            </a:extLst>
          </p:cNvPr>
          <p:cNvSpPr txBox="1"/>
          <p:nvPr/>
        </p:nvSpPr>
        <p:spPr>
          <a:xfrm>
            <a:off x="2776692" y="876026"/>
            <a:ext cx="9415307" cy="6542817"/>
          </a:xfrm>
          <a:prstGeom prst="rect">
            <a:avLst/>
          </a:prstGeom>
          <a:noFill/>
        </p:spPr>
        <p:txBody>
          <a:bodyPr wrap="square" rtlCol="0">
            <a:spAutoFit/>
          </a:bodyPr>
          <a:lstStyle/>
          <a:p>
            <a:pPr marL="12700">
              <a:spcBef>
                <a:spcPts val="95"/>
              </a:spcBef>
            </a:pPr>
            <a:r>
              <a:rPr lang="pt-BR" sz="1600" b="1" dirty="0">
                <a:solidFill>
                  <a:schemeClr val="bg1"/>
                </a:solidFill>
                <a:latin typeface="Calibri"/>
                <a:cs typeface="Calibri"/>
              </a:rPr>
              <a:t>Cenário Externo</a:t>
            </a:r>
          </a:p>
          <a:p>
            <a:pPr marL="241300" marR="738505" indent="-228600">
              <a:spcBef>
                <a:spcPts val="215"/>
              </a:spcBef>
              <a:buFont typeface="Arial"/>
              <a:buChar char="•"/>
              <a:tabLst>
                <a:tab pos="241300" algn="l"/>
              </a:tabLst>
            </a:pPr>
            <a:r>
              <a:rPr lang="pt-BR" sz="1600" dirty="0">
                <a:solidFill>
                  <a:schemeClr val="bg1"/>
                </a:solidFill>
                <a:latin typeface="Calibri"/>
                <a:cs typeface="Calibri"/>
              </a:rPr>
              <a:t>EUA: </a:t>
            </a:r>
            <a:r>
              <a:rPr lang="pt-BR" sz="1600" dirty="0" err="1">
                <a:solidFill>
                  <a:schemeClr val="bg1"/>
                </a:solidFill>
                <a:latin typeface="Calibri"/>
                <a:cs typeface="Calibri"/>
              </a:rPr>
              <a:t>Fed</a:t>
            </a:r>
            <a:r>
              <a:rPr lang="pt-BR" sz="1600" dirty="0">
                <a:solidFill>
                  <a:schemeClr val="bg1"/>
                </a:solidFill>
                <a:latin typeface="Calibri"/>
                <a:cs typeface="Calibri"/>
              </a:rPr>
              <a:t> permanece parado em meio atividade resiliente, inflação persistente e a ameaças de tarifas e política migratória com potencial inflacionário</a:t>
            </a:r>
          </a:p>
          <a:p>
            <a:pPr marL="241300" marR="738505" indent="-228600">
              <a:buFont typeface="Arial"/>
              <a:buChar char="•"/>
              <a:tabLst>
                <a:tab pos="241300" algn="l"/>
              </a:tabLst>
            </a:pPr>
            <a:r>
              <a:rPr lang="pt-BR" sz="1600" dirty="0">
                <a:solidFill>
                  <a:schemeClr val="bg1"/>
                </a:solidFill>
                <a:latin typeface="Calibri"/>
                <a:cs typeface="Calibri"/>
              </a:rPr>
              <a:t>China: mantemos projeção de PIB em 4,0%, com melhora condicional a mais estímulos</a:t>
            </a:r>
          </a:p>
          <a:p>
            <a:pPr marL="12700"/>
            <a:endParaRPr lang="pt-BR" sz="1600" b="1" spc="-10" dirty="0">
              <a:solidFill>
                <a:schemeClr val="bg1"/>
              </a:solidFill>
              <a:latin typeface="Calibri"/>
              <a:cs typeface="Calibri"/>
            </a:endParaRPr>
          </a:p>
          <a:p>
            <a:pPr marL="12700"/>
            <a:r>
              <a:rPr lang="pt-BR" sz="1600" b="1" spc="-10" dirty="0">
                <a:solidFill>
                  <a:schemeClr val="bg1"/>
                </a:solidFill>
                <a:latin typeface="Calibri"/>
                <a:cs typeface="Calibri"/>
              </a:rPr>
              <a:t>Atividade</a:t>
            </a:r>
            <a:r>
              <a:rPr lang="pt-BR" sz="1600" b="1" spc="-70" dirty="0">
                <a:solidFill>
                  <a:schemeClr val="bg1"/>
                </a:solidFill>
                <a:latin typeface="Calibri"/>
                <a:cs typeface="Calibri"/>
              </a:rPr>
              <a:t> </a:t>
            </a:r>
            <a:r>
              <a:rPr lang="pt-BR" sz="1600" b="1" spc="-10" dirty="0">
                <a:solidFill>
                  <a:schemeClr val="bg1"/>
                </a:solidFill>
                <a:latin typeface="Calibri"/>
                <a:cs typeface="Calibri"/>
              </a:rPr>
              <a:t>econômica</a:t>
            </a:r>
            <a:endParaRPr lang="pt-BR" sz="1600" dirty="0">
              <a:solidFill>
                <a:schemeClr val="bg1"/>
              </a:solidFill>
              <a:latin typeface="Calibri"/>
              <a:cs typeface="Calibri"/>
            </a:endParaRPr>
          </a:p>
          <a:p>
            <a:pPr marL="241300" marR="164465" indent="-228600">
              <a:spcBef>
                <a:spcPts val="225"/>
              </a:spcBef>
              <a:buFont typeface="Arial"/>
              <a:buChar char="•"/>
              <a:tabLst>
                <a:tab pos="241300" algn="l"/>
              </a:tabLst>
            </a:pPr>
            <a:r>
              <a:rPr lang="pt-BR" sz="1600" dirty="0">
                <a:solidFill>
                  <a:schemeClr val="bg1"/>
                </a:solidFill>
                <a:latin typeface="Calibri"/>
                <a:cs typeface="Calibri"/>
              </a:rPr>
              <a:t>Expectativa de crescimento do PIB para 2024, 2025 e 2026 em 3,6%, 2,2% e 1,5%, com uma desaceleração mais acentuada só deve ocorrer no segundo semestre de 2025</a:t>
            </a:r>
          </a:p>
          <a:p>
            <a:pPr marL="241300" marR="164465" indent="-228600">
              <a:spcBef>
                <a:spcPts val="225"/>
              </a:spcBef>
              <a:buFont typeface="Arial"/>
              <a:buChar char="•"/>
              <a:tabLst>
                <a:tab pos="241300" algn="l"/>
              </a:tabLst>
            </a:pPr>
            <a:r>
              <a:rPr lang="pt-BR" sz="1600" dirty="0">
                <a:solidFill>
                  <a:schemeClr val="bg1"/>
                </a:solidFill>
                <a:latin typeface="Calibri"/>
                <a:cs typeface="Calibri"/>
              </a:rPr>
              <a:t>Projeções de inflação em 5,8% para este ano e 4,5% para 2026, com assimetria ainda altista para os dois anos.</a:t>
            </a:r>
          </a:p>
          <a:p>
            <a:pPr marL="241300" marR="164465" indent="-228600">
              <a:spcBef>
                <a:spcPts val="225"/>
              </a:spcBef>
              <a:buFont typeface="Arial"/>
              <a:buChar char="•"/>
              <a:tabLst>
                <a:tab pos="241300" algn="l"/>
              </a:tabLst>
            </a:pPr>
            <a:r>
              <a:rPr lang="pt-BR" sz="1600" dirty="0">
                <a:solidFill>
                  <a:schemeClr val="bg1"/>
                </a:solidFill>
                <a:latin typeface="Calibri"/>
                <a:cs typeface="Calibri"/>
              </a:rPr>
              <a:t>Taxa Selic deve atingir 15,75% a.a. ao final do 1º semestre desse ano (atual 13,25%).</a:t>
            </a:r>
          </a:p>
          <a:p>
            <a:pPr marL="12700" marR="164465">
              <a:spcBef>
                <a:spcPts val="225"/>
              </a:spcBef>
              <a:tabLst>
                <a:tab pos="241300" algn="l"/>
              </a:tabLst>
            </a:pPr>
            <a:endParaRPr kumimoji="0" lang="pt-BR" sz="1600" b="1" i="0" u="none" strike="noStrike" kern="1200" cap="none" spc="-10" normalizeH="0" baseline="0" noProof="0" dirty="0">
              <a:ln>
                <a:noFill/>
              </a:ln>
              <a:solidFill>
                <a:prstClr val="white"/>
              </a:solidFill>
              <a:effectLst/>
              <a:uLnTx/>
              <a:uFillTx/>
              <a:latin typeface="Calibri"/>
              <a:ea typeface="+mn-ea"/>
              <a:cs typeface="Calibri"/>
            </a:endParaRPr>
          </a:p>
          <a:p>
            <a:pPr marL="12700" marR="164465">
              <a:spcBef>
                <a:spcPts val="225"/>
              </a:spcBef>
              <a:tabLst>
                <a:tab pos="241300" algn="l"/>
              </a:tabLst>
            </a:pPr>
            <a:r>
              <a:rPr kumimoji="0" lang="pt-BR" sz="1600" b="1" i="0" u="none" strike="noStrike" kern="1200" cap="none" spc="-10" normalizeH="0" baseline="0" noProof="0" dirty="0">
                <a:ln>
                  <a:noFill/>
                </a:ln>
                <a:solidFill>
                  <a:prstClr val="white"/>
                </a:solidFill>
                <a:effectLst/>
                <a:uLnTx/>
                <a:uFillTx/>
                <a:latin typeface="Calibri"/>
                <a:ea typeface="+mn-ea"/>
                <a:cs typeface="Calibri"/>
              </a:rPr>
              <a:t>Panorama do Crédito do Sistema Financeiro Nacional</a:t>
            </a:r>
            <a:endParaRPr kumimoji="0" lang="pt-BR" sz="1600" b="0" i="0" u="none" strike="noStrike" kern="1200" cap="none" spc="0" normalizeH="0" baseline="0" noProof="0" dirty="0">
              <a:ln>
                <a:noFill/>
              </a:ln>
              <a:solidFill>
                <a:prstClr val="white"/>
              </a:solidFill>
              <a:effectLst/>
              <a:uLnTx/>
              <a:uFillTx/>
              <a:latin typeface="Calibri"/>
              <a:ea typeface="+mn-ea"/>
              <a:cs typeface="Calibri"/>
            </a:endParaRPr>
          </a:p>
          <a:p>
            <a:pPr marL="241300" marR="164465" lvl="0" indent="-228600" algn="l" defTabSz="914400" rtl="0" eaLnBrk="1" fontAlgn="auto" latinLnBrk="0" hangingPunct="1">
              <a:spcBef>
                <a:spcPts val="225"/>
              </a:spcBef>
              <a:spcAft>
                <a:spcPts val="0"/>
              </a:spcAft>
              <a:buClrTx/>
              <a:buSzTx/>
              <a:buFont typeface="Arial"/>
              <a:buChar char="•"/>
              <a:tabLst>
                <a:tab pos="241300" algn="l"/>
              </a:tabLst>
              <a:defRPr/>
            </a:pPr>
            <a:r>
              <a:rPr kumimoji="0" lang="pt-BR" sz="1600" b="0" i="0" u="none" strike="noStrike" kern="1200" cap="none" spc="0" normalizeH="0" baseline="0" noProof="0" dirty="0">
                <a:ln>
                  <a:noFill/>
                </a:ln>
                <a:solidFill>
                  <a:prstClr val="white"/>
                </a:solidFill>
                <a:effectLst/>
                <a:uLnTx/>
                <a:uFillTx/>
                <a:latin typeface="Calibri"/>
                <a:ea typeface="+mn-ea"/>
                <a:cs typeface="Calibri"/>
              </a:rPr>
              <a:t>O mercado de crédito mostra possivelmente sinais incipientes de inflexão em dezembro de 2024. As taxas de juros do crédito livre aumentaram enquanto as concessões de crédito livre recuaram, especialmente no segmento de pessoas físicas. Indicadores de inadimplência, endividamento e comprometimento de renda seguiram estáveis, mesmo em cenário de crescimento da atividade e da renda disponível das famílias.</a:t>
            </a:r>
          </a:p>
          <a:p>
            <a:pPr marL="241300" marR="164465" lvl="0" indent="-228600" algn="l" defTabSz="914400" rtl="0" eaLnBrk="1" fontAlgn="auto" latinLnBrk="0" hangingPunct="1">
              <a:spcBef>
                <a:spcPts val="225"/>
              </a:spcBef>
              <a:spcAft>
                <a:spcPts val="0"/>
              </a:spcAft>
              <a:buClrTx/>
              <a:buSzTx/>
              <a:buFont typeface="Arial"/>
              <a:buChar char="•"/>
              <a:tabLst>
                <a:tab pos="241300" algn="l"/>
              </a:tabLst>
              <a:defRPr/>
            </a:pPr>
            <a:r>
              <a:rPr lang="pt-BR" sz="1600" dirty="0">
                <a:solidFill>
                  <a:prstClr val="white"/>
                </a:solidFill>
                <a:latin typeface="Calibri"/>
                <a:cs typeface="Calibri"/>
              </a:rPr>
              <a:t>Projeção apontam para uma desaceleração em 2025 com crescimento de 8,5% (2024 cresceu 10,9%).</a:t>
            </a:r>
            <a:endParaRPr kumimoji="0" lang="pt-BR" sz="1600" b="0" i="0" u="none" strike="noStrike" kern="1200" cap="none" spc="0" normalizeH="0" baseline="0" noProof="0" dirty="0">
              <a:ln>
                <a:noFill/>
              </a:ln>
              <a:solidFill>
                <a:prstClr val="white"/>
              </a:solidFill>
              <a:effectLst/>
              <a:uLnTx/>
              <a:uFillTx/>
              <a:latin typeface="Calibri"/>
              <a:ea typeface="+mn-ea"/>
              <a:cs typeface="Calibri"/>
            </a:endParaRPr>
          </a:p>
          <a:p>
            <a:pPr marL="241300" marR="164465" lvl="0" indent="-228600" algn="l" defTabSz="914400" rtl="0" eaLnBrk="1" fontAlgn="auto" latinLnBrk="0" hangingPunct="1">
              <a:spcBef>
                <a:spcPts val="225"/>
              </a:spcBef>
              <a:spcAft>
                <a:spcPts val="0"/>
              </a:spcAft>
              <a:buClrTx/>
              <a:buSzTx/>
              <a:buFont typeface="Arial"/>
              <a:buChar char="•"/>
              <a:tabLst>
                <a:tab pos="241300" algn="l"/>
              </a:tabLst>
              <a:defRPr/>
            </a:pPr>
            <a:endParaRPr kumimoji="0" lang="pt-BR" sz="1600" b="0" i="0" u="none" strike="noStrike" kern="1200" cap="none" spc="0" normalizeH="0" baseline="0" noProof="0" dirty="0">
              <a:ln>
                <a:noFill/>
              </a:ln>
              <a:solidFill>
                <a:prstClr val="white"/>
              </a:solidFill>
              <a:effectLst/>
              <a:uLnTx/>
              <a:uFillTx/>
              <a:latin typeface="Calibri"/>
              <a:ea typeface="+mn-ea"/>
              <a:cs typeface="Calibri"/>
            </a:endParaRPr>
          </a:p>
          <a:p>
            <a:pPr marL="12700">
              <a:spcBef>
                <a:spcPts val="95"/>
              </a:spcBef>
            </a:pPr>
            <a:r>
              <a:rPr lang="pt-BR" sz="1600" b="1" dirty="0">
                <a:solidFill>
                  <a:schemeClr val="bg1"/>
                </a:solidFill>
                <a:latin typeface="Calibri"/>
                <a:cs typeface="Calibri"/>
              </a:rPr>
              <a:t>Panorama do Sistema Nacional de Cooperativas de Crédito (SNCC)</a:t>
            </a:r>
            <a:endParaRPr lang="pt-BR" sz="1600" dirty="0">
              <a:solidFill>
                <a:schemeClr val="bg1"/>
              </a:solidFill>
              <a:latin typeface="Calibri"/>
              <a:cs typeface="Calibri"/>
            </a:endParaRPr>
          </a:p>
          <a:p>
            <a:pPr marL="241300" marR="738505" indent="-228600">
              <a:spcBef>
                <a:spcPts val="215"/>
              </a:spcBef>
              <a:buFont typeface="Arial"/>
              <a:buChar char="•"/>
              <a:tabLst>
                <a:tab pos="241300" algn="l"/>
              </a:tabLst>
            </a:pPr>
            <a:r>
              <a:rPr lang="pt-BR" sz="1600" dirty="0">
                <a:solidFill>
                  <a:schemeClr val="bg1"/>
                </a:solidFill>
                <a:latin typeface="Calibri"/>
                <a:cs typeface="Calibri"/>
              </a:rPr>
              <a:t>Total de cooperados atinge 21,2 milhões até novembro de 2024. Destaque para o crescimento dos depósitos que permanece acima de 20% e sinais de desaceleração do crescimento do crédito com evolução de 14,9% neste ano. </a:t>
            </a:r>
          </a:p>
          <a:p>
            <a:pPr marL="241300" marR="164465" lvl="0" indent="-228600" algn="l" defTabSz="914400" rtl="0" eaLnBrk="1" fontAlgn="auto" latinLnBrk="0" hangingPunct="1">
              <a:spcBef>
                <a:spcPts val="225"/>
              </a:spcBef>
              <a:spcAft>
                <a:spcPts val="0"/>
              </a:spcAft>
              <a:buClrTx/>
              <a:buSzTx/>
              <a:buFont typeface="Arial"/>
              <a:buChar char="•"/>
              <a:tabLst>
                <a:tab pos="241300" algn="l"/>
              </a:tabLst>
              <a:defRPr/>
            </a:pPr>
            <a:endParaRPr kumimoji="0" lang="pt-BR" sz="1600" b="0" i="0" u="none" strike="noStrike" kern="1200" cap="none" spc="0" normalizeH="0" baseline="0" noProof="0" dirty="0">
              <a:ln>
                <a:noFill/>
              </a:ln>
              <a:solidFill>
                <a:prstClr val="white"/>
              </a:solidFill>
              <a:effectLst/>
              <a:uLnTx/>
              <a:uFillTx/>
              <a:latin typeface="Calibri"/>
              <a:ea typeface="+mn-ea"/>
              <a:cs typeface="Calibri"/>
            </a:endParaRPr>
          </a:p>
          <a:p>
            <a:pPr>
              <a:spcAft>
                <a:spcPts val="800"/>
              </a:spcAft>
            </a:pPr>
            <a:endParaRPr lang="pt-BR" sz="1600" kern="100" dirty="0">
              <a:solidFill>
                <a:schemeClr val="bg1"/>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5299457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247EAB-BDDA-57A4-BDC1-169A0A5E3C92}"/>
            </a:ext>
          </a:extLst>
        </p:cNvPr>
        <p:cNvGrpSpPr/>
        <p:nvPr/>
      </p:nvGrpSpPr>
      <p:grpSpPr>
        <a:xfrm>
          <a:off x="0" y="0"/>
          <a:ext cx="0" cy="0"/>
          <a:chOff x="0" y="0"/>
          <a:chExt cx="0" cy="0"/>
        </a:xfrm>
      </p:grpSpPr>
      <p:sp>
        <p:nvSpPr>
          <p:cNvPr id="12" name="Retângulo 11">
            <a:extLst>
              <a:ext uri="{FF2B5EF4-FFF2-40B4-BE49-F238E27FC236}">
                <a16:creationId xmlns:a16="http://schemas.microsoft.com/office/drawing/2014/main" id="{72360D93-9D16-17F6-4253-7AED1C0BA472}"/>
              </a:ext>
            </a:extLst>
          </p:cNvPr>
          <p:cNvSpPr/>
          <p:nvPr/>
        </p:nvSpPr>
        <p:spPr>
          <a:xfrm>
            <a:off x="0" y="6621517"/>
            <a:ext cx="12192000" cy="236483"/>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pSp>
        <p:nvGrpSpPr>
          <p:cNvPr id="40" name="Agrupar 39">
            <a:extLst>
              <a:ext uri="{FF2B5EF4-FFF2-40B4-BE49-F238E27FC236}">
                <a16:creationId xmlns:a16="http://schemas.microsoft.com/office/drawing/2014/main" id="{D7C70431-32CC-5F62-CE5D-B052EBF277A8}"/>
              </a:ext>
            </a:extLst>
          </p:cNvPr>
          <p:cNvGrpSpPr/>
          <p:nvPr/>
        </p:nvGrpSpPr>
        <p:grpSpPr>
          <a:xfrm>
            <a:off x="-242203" y="0"/>
            <a:ext cx="160867" cy="1544673"/>
            <a:chOff x="6015566" y="2656663"/>
            <a:chExt cx="160867" cy="1544673"/>
          </a:xfrm>
        </p:grpSpPr>
        <p:sp>
          <p:nvSpPr>
            <p:cNvPr id="41" name="Retângulo 40">
              <a:extLst>
                <a:ext uri="{FF2B5EF4-FFF2-40B4-BE49-F238E27FC236}">
                  <a16:creationId xmlns:a16="http://schemas.microsoft.com/office/drawing/2014/main" id="{1AB70328-1FAC-FD35-93B9-1C20DA86F181}"/>
                </a:ext>
              </a:extLst>
            </p:cNvPr>
            <p:cNvSpPr/>
            <p:nvPr/>
          </p:nvSpPr>
          <p:spPr>
            <a:xfrm>
              <a:off x="6015566" y="2656663"/>
              <a:ext cx="160867" cy="1608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2" name="Retângulo 41">
              <a:extLst>
                <a:ext uri="{FF2B5EF4-FFF2-40B4-BE49-F238E27FC236}">
                  <a16:creationId xmlns:a16="http://schemas.microsoft.com/office/drawing/2014/main" id="{42514F2D-335D-5088-CB4D-67728F2330E7}"/>
                </a:ext>
              </a:extLst>
            </p:cNvPr>
            <p:cNvSpPr/>
            <p:nvPr/>
          </p:nvSpPr>
          <p:spPr>
            <a:xfrm>
              <a:off x="6015566" y="2890390"/>
              <a:ext cx="160867" cy="1608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3" name="Retângulo 42">
              <a:extLst>
                <a:ext uri="{FF2B5EF4-FFF2-40B4-BE49-F238E27FC236}">
                  <a16:creationId xmlns:a16="http://schemas.microsoft.com/office/drawing/2014/main" id="{E92C554E-9EDC-28AE-86BE-80A2D5A1499C}"/>
                </a:ext>
              </a:extLst>
            </p:cNvPr>
            <p:cNvSpPr/>
            <p:nvPr/>
          </p:nvSpPr>
          <p:spPr>
            <a:xfrm>
              <a:off x="6015566" y="3124117"/>
              <a:ext cx="160867" cy="1608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4" name="Retângulo 43">
              <a:extLst>
                <a:ext uri="{FF2B5EF4-FFF2-40B4-BE49-F238E27FC236}">
                  <a16:creationId xmlns:a16="http://schemas.microsoft.com/office/drawing/2014/main" id="{1F41FB91-6EF5-879A-6FD4-447AE8303583}"/>
                </a:ext>
              </a:extLst>
            </p:cNvPr>
            <p:cNvSpPr/>
            <p:nvPr/>
          </p:nvSpPr>
          <p:spPr>
            <a:xfrm>
              <a:off x="6015566" y="3353205"/>
              <a:ext cx="160867" cy="1608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5" name="Retângulo 44">
              <a:extLst>
                <a:ext uri="{FF2B5EF4-FFF2-40B4-BE49-F238E27FC236}">
                  <a16:creationId xmlns:a16="http://schemas.microsoft.com/office/drawing/2014/main" id="{929F7D48-FD68-C436-B21F-C29EDEA97023}"/>
                </a:ext>
              </a:extLst>
            </p:cNvPr>
            <p:cNvSpPr/>
            <p:nvPr/>
          </p:nvSpPr>
          <p:spPr>
            <a:xfrm>
              <a:off x="6015566" y="3582293"/>
              <a:ext cx="160867" cy="1608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6" name="Retângulo 45">
              <a:extLst>
                <a:ext uri="{FF2B5EF4-FFF2-40B4-BE49-F238E27FC236}">
                  <a16:creationId xmlns:a16="http://schemas.microsoft.com/office/drawing/2014/main" id="{6E8C4BD4-2311-2195-B41A-E04DD8373F64}"/>
                </a:ext>
              </a:extLst>
            </p:cNvPr>
            <p:cNvSpPr/>
            <p:nvPr/>
          </p:nvSpPr>
          <p:spPr>
            <a:xfrm>
              <a:off x="6015566" y="3811381"/>
              <a:ext cx="160867" cy="1608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7" name="Retângulo 46">
              <a:extLst>
                <a:ext uri="{FF2B5EF4-FFF2-40B4-BE49-F238E27FC236}">
                  <a16:creationId xmlns:a16="http://schemas.microsoft.com/office/drawing/2014/main" id="{481FB4B7-15DB-C98F-D83E-44EB0AE7FC2D}"/>
                </a:ext>
              </a:extLst>
            </p:cNvPr>
            <p:cNvSpPr/>
            <p:nvPr/>
          </p:nvSpPr>
          <p:spPr>
            <a:xfrm>
              <a:off x="6015566" y="4040469"/>
              <a:ext cx="160867" cy="1608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grpSp>
      <p:sp>
        <p:nvSpPr>
          <p:cNvPr id="6" name="Retângulo 5">
            <a:extLst>
              <a:ext uri="{FF2B5EF4-FFF2-40B4-BE49-F238E27FC236}">
                <a16:creationId xmlns:a16="http://schemas.microsoft.com/office/drawing/2014/main" id="{00B0FA2C-7CDB-2BA4-F80A-4AA46BC4FB62}"/>
              </a:ext>
            </a:extLst>
          </p:cNvPr>
          <p:cNvSpPr/>
          <p:nvPr/>
        </p:nvSpPr>
        <p:spPr>
          <a:xfrm>
            <a:off x="-81336" y="-15231"/>
            <a:ext cx="12273336" cy="2489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 name="object 2">
            <a:extLst>
              <a:ext uri="{FF2B5EF4-FFF2-40B4-BE49-F238E27FC236}">
                <a16:creationId xmlns:a16="http://schemas.microsoft.com/office/drawing/2014/main" id="{5693A625-863B-FD28-A0F6-560289FDB4F6}"/>
              </a:ext>
            </a:extLst>
          </p:cNvPr>
          <p:cNvSpPr txBox="1">
            <a:spLocks noGrp="1"/>
          </p:cNvSpPr>
          <p:nvPr>
            <p:ph type="title"/>
          </p:nvPr>
        </p:nvSpPr>
        <p:spPr>
          <a:xfrm>
            <a:off x="192953" y="353635"/>
            <a:ext cx="8637270" cy="393056"/>
          </a:xfrm>
          <a:prstGeom prst="rect">
            <a:avLst/>
          </a:prstGeom>
        </p:spPr>
        <p:txBody>
          <a:bodyPr vert="horz" wrap="square" lIns="0" tIns="12065" rIns="0" bIns="0" rtlCol="0">
            <a:spAutoFit/>
          </a:bodyPr>
          <a:lstStyle/>
          <a:p>
            <a:pPr marL="12700">
              <a:lnSpc>
                <a:spcPct val="100000"/>
              </a:lnSpc>
              <a:spcBef>
                <a:spcPts val="95"/>
              </a:spcBef>
            </a:pPr>
            <a:r>
              <a:rPr lang="pt-BR" dirty="0"/>
              <a:t>Panorama do Crédito</a:t>
            </a:r>
            <a:endParaRPr spc="-20" dirty="0"/>
          </a:p>
        </p:txBody>
      </p:sp>
      <p:sp>
        <p:nvSpPr>
          <p:cNvPr id="2" name="CaixaDeTexto 1">
            <a:extLst>
              <a:ext uri="{FF2B5EF4-FFF2-40B4-BE49-F238E27FC236}">
                <a16:creationId xmlns:a16="http://schemas.microsoft.com/office/drawing/2014/main" id="{4DE7CE00-D25E-C43E-2E08-DB7E82CDCD22}"/>
              </a:ext>
            </a:extLst>
          </p:cNvPr>
          <p:cNvSpPr txBox="1"/>
          <p:nvPr/>
        </p:nvSpPr>
        <p:spPr>
          <a:xfrm>
            <a:off x="7874050" y="6535379"/>
            <a:ext cx="4205639" cy="276999"/>
          </a:xfrm>
          <a:prstGeom prst="rect">
            <a:avLst/>
          </a:prstGeom>
          <a:noFill/>
        </p:spPr>
        <p:txBody>
          <a:bodyPr wrap="none" rtlCol="0">
            <a:spAutoFit/>
          </a:bodyPr>
          <a:lstStyle/>
          <a:p>
            <a:pPr algn="r"/>
            <a:r>
              <a:rPr lang="pt-BR" sz="1200" dirty="0">
                <a:solidFill>
                  <a:srgbClr val="FF0000"/>
                </a:solidFill>
                <a:latin typeface="Open Sans" panose="020B0606030504020204" pitchFamily="34" charset="0"/>
                <a:ea typeface="Open Sans" panose="020B0606030504020204" pitchFamily="34" charset="0"/>
                <a:cs typeface="Open Sans" panose="020B0606030504020204" pitchFamily="34" charset="0"/>
              </a:rPr>
              <a:t>Fonte: Panorama do Crédito Dezembro 2024 - Febraban</a:t>
            </a:r>
          </a:p>
        </p:txBody>
      </p:sp>
      <p:sp>
        <p:nvSpPr>
          <p:cNvPr id="3" name="CaixaDeTexto 2">
            <a:extLst>
              <a:ext uri="{FF2B5EF4-FFF2-40B4-BE49-F238E27FC236}">
                <a16:creationId xmlns:a16="http://schemas.microsoft.com/office/drawing/2014/main" id="{F595F321-DA1E-63CE-241D-B160F2AD03EC}"/>
              </a:ext>
            </a:extLst>
          </p:cNvPr>
          <p:cNvSpPr txBox="1"/>
          <p:nvPr/>
        </p:nvSpPr>
        <p:spPr>
          <a:xfrm>
            <a:off x="228454" y="804417"/>
            <a:ext cx="10911569" cy="646331"/>
          </a:xfrm>
          <a:prstGeom prst="rect">
            <a:avLst/>
          </a:prstGeom>
          <a:noFill/>
        </p:spPr>
        <p:txBody>
          <a:bodyPr wrap="square">
            <a:spAutoFit/>
          </a:bodyPr>
          <a:lstStyle/>
          <a:p>
            <a:r>
              <a:rPr lang="pt-BR" dirty="0">
                <a:solidFill>
                  <a:schemeClr val="tx2"/>
                </a:solidFill>
                <a:latin typeface="+mj-lt"/>
                <a:ea typeface="Open Sans" panose="020B0606030504020204" pitchFamily="34" charset="0"/>
                <a:cs typeface="Open Sans" panose="020B0606030504020204" pitchFamily="34" charset="0"/>
              </a:rPr>
              <a:t>Na mesma direção, as concessões encerraram 2024 com forte crescimento, com um volume 15,4% (em termos nominais) superior ao concedido no ano anterior.</a:t>
            </a:r>
          </a:p>
        </p:txBody>
      </p:sp>
      <p:pic>
        <p:nvPicPr>
          <p:cNvPr id="9" name="Imagem 8">
            <a:extLst>
              <a:ext uri="{FF2B5EF4-FFF2-40B4-BE49-F238E27FC236}">
                <a16:creationId xmlns:a16="http://schemas.microsoft.com/office/drawing/2014/main" id="{28F74CF2-F934-7B89-2A42-0D5CF67B47B5}"/>
              </a:ext>
            </a:extLst>
          </p:cNvPr>
          <p:cNvPicPr>
            <a:picLocks noChangeAspect="1"/>
          </p:cNvPicPr>
          <p:nvPr/>
        </p:nvPicPr>
        <p:blipFill>
          <a:blip r:embed="rId2"/>
          <a:stretch>
            <a:fillRect/>
          </a:stretch>
        </p:blipFill>
        <p:spPr>
          <a:xfrm>
            <a:off x="624243" y="3687345"/>
            <a:ext cx="2562743" cy="2725368"/>
          </a:xfrm>
          <a:prstGeom prst="rect">
            <a:avLst/>
          </a:prstGeom>
        </p:spPr>
      </p:pic>
      <p:sp>
        <p:nvSpPr>
          <p:cNvPr id="13" name="CaixaDeTexto 12">
            <a:extLst>
              <a:ext uri="{FF2B5EF4-FFF2-40B4-BE49-F238E27FC236}">
                <a16:creationId xmlns:a16="http://schemas.microsoft.com/office/drawing/2014/main" id="{030F93AE-BDD4-FBFD-5F85-9F49ABEE16A1}"/>
              </a:ext>
            </a:extLst>
          </p:cNvPr>
          <p:cNvSpPr txBox="1"/>
          <p:nvPr/>
        </p:nvSpPr>
        <p:spPr>
          <a:xfrm>
            <a:off x="147143" y="1520469"/>
            <a:ext cx="11771587" cy="2062103"/>
          </a:xfrm>
          <a:prstGeom prst="rect">
            <a:avLst/>
          </a:prstGeom>
          <a:noFill/>
        </p:spPr>
        <p:txBody>
          <a:bodyPr wrap="square">
            <a:spAutoFit/>
          </a:bodyPr>
          <a:lstStyle/>
          <a:p>
            <a:pPr marL="285750" indent="-285750">
              <a:buFont typeface="Wingdings" panose="05000000000000000000" pitchFamily="2" charset="2"/>
              <a:buChar char="q"/>
            </a:pPr>
            <a:r>
              <a:rPr lang="pt-BR" sz="1600" dirty="0"/>
              <a:t>A alta foi intensa tanto na carteira PJ (+17,5%), quanto PF (+13,7%), liderada pelas operações com recursos livres (+16,1%), mas também com avanço importante na carteira Direcionada (+9,3%). </a:t>
            </a:r>
          </a:p>
          <a:p>
            <a:pPr marL="285750" indent="-285750">
              <a:buFont typeface="Wingdings" panose="05000000000000000000" pitchFamily="2" charset="2"/>
              <a:buChar char="q"/>
            </a:pPr>
            <a:endParaRPr lang="pt-BR" sz="1600" dirty="0"/>
          </a:p>
          <a:p>
            <a:pPr marL="285750" indent="-285750">
              <a:buFont typeface="Wingdings" panose="05000000000000000000" pitchFamily="2" charset="2"/>
              <a:buChar char="q"/>
            </a:pPr>
            <a:r>
              <a:rPr lang="pt-BR" sz="1600" dirty="0"/>
              <a:t>Na margem, contudo, os sinais são de acomodação. Isso porque, as concessões recuaram 0,7% em dezembro, com ajuste sazonal e de inflação, levando a métrica acumulada em 12 meses a interromper uma sequência de 12 meses seguidos de aceleração, passando de 8,9% em novembro para 8,1% em dezembro. Tal movimento é mais visível nas concessões com recursos livres (de 9,6% para 8,7%), mais sensíveis às condições da economia e, ao que tudo indica, reflete os primeiros sinais de moderação no mercado de crédito, diante do novo ciclo de alta da taxa Selic</a:t>
            </a:r>
          </a:p>
        </p:txBody>
      </p:sp>
      <p:pic>
        <p:nvPicPr>
          <p:cNvPr id="16" name="Imagem 15">
            <a:extLst>
              <a:ext uri="{FF2B5EF4-FFF2-40B4-BE49-F238E27FC236}">
                <a16:creationId xmlns:a16="http://schemas.microsoft.com/office/drawing/2014/main" id="{B679FBC4-E9B5-F630-593B-05D609071E01}"/>
              </a:ext>
            </a:extLst>
          </p:cNvPr>
          <p:cNvPicPr>
            <a:picLocks noChangeAspect="1"/>
          </p:cNvPicPr>
          <p:nvPr/>
        </p:nvPicPr>
        <p:blipFill>
          <a:blip r:embed="rId3"/>
          <a:stretch>
            <a:fillRect/>
          </a:stretch>
        </p:blipFill>
        <p:spPr>
          <a:xfrm>
            <a:off x="5005172" y="3605889"/>
            <a:ext cx="3366318" cy="2827707"/>
          </a:xfrm>
          <a:prstGeom prst="rect">
            <a:avLst/>
          </a:prstGeom>
        </p:spPr>
      </p:pic>
    </p:spTree>
    <p:extLst>
      <p:ext uri="{BB962C8B-B14F-4D97-AF65-F5344CB8AC3E}">
        <p14:creationId xmlns:p14="http://schemas.microsoft.com/office/powerpoint/2010/main" val="23580013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59AEAB-BF2E-A9EC-B5B3-AAF3B0E36405}"/>
            </a:ext>
          </a:extLst>
        </p:cNvPr>
        <p:cNvGrpSpPr/>
        <p:nvPr/>
      </p:nvGrpSpPr>
      <p:grpSpPr>
        <a:xfrm>
          <a:off x="0" y="0"/>
          <a:ext cx="0" cy="0"/>
          <a:chOff x="0" y="0"/>
          <a:chExt cx="0" cy="0"/>
        </a:xfrm>
      </p:grpSpPr>
      <p:grpSp>
        <p:nvGrpSpPr>
          <p:cNvPr id="40" name="Agrupar 39">
            <a:extLst>
              <a:ext uri="{FF2B5EF4-FFF2-40B4-BE49-F238E27FC236}">
                <a16:creationId xmlns:a16="http://schemas.microsoft.com/office/drawing/2014/main" id="{C81534E8-442A-2E7E-AC5A-34A1B9321088}"/>
              </a:ext>
            </a:extLst>
          </p:cNvPr>
          <p:cNvGrpSpPr/>
          <p:nvPr/>
        </p:nvGrpSpPr>
        <p:grpSpPr>
          <a:xfrm>
            <a:off x="-242203" y="0"/>
            <a:ext cx="160867" cy="1544673"/>
            <a:chOff x="6015566" y="2656663"/>
            <a:chExt cx="160867" cy="1544673"/>
          </a:xfrm>
        </p:grpSpPr>
        <p:sp>
          <p:nvSpPr>
            <p:cNvPr id="41" name="Retângulo 40">
              <a:extLst>
                <a:ext uri="{FF2B5EF4-FFF2-40B4-BE49-F238E27FC236}">
                  <a16:creationId xmlns:a16="http://schemas.microsoft.com/office/drawing/2014/main" id="{3E537354-7FDA-2C4E-E280-D22050D18F11}"/>
                </a:ext>
              </a:extLst>
            </p:cNvPr>
            <p:cNvSpPr/>
            <p:nvPr/>
          </p:nvSpPr>
          <p:spPr>
            <a:xfrm>
              <a:off x="6015566" y="2656663"/>
              <a:ext cx="160867" cy="1608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2" name="Retângulo 41">
              <a:extLst>
                <a:ext uri="{FF2B5EF4-FFF2-40B4-BE49-F238E27FC236}">
                  <a16:creationId xmlns:a16="http://schemas.microsoft.com/office/drawing/2014/main" id="{4BFAC81A-96FC-D12C-C020-015E33E74AD4}"/>
                </a:ext>
              </a:extLst>
            </p:cNvPr>
            <p:cNvSpPr/>
            <p:nvPr/>
          </p:nvSpPr>
          <p:spPr>
            <a:xfrm>
              <a:off x="6015566" y="2890390"/>
              <a:ext cx="160867" cy="1608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3" name="Retângulo 42">
              <a:extLst>
                <a:ext uri="{FF2B5EF4-FFF2-40B4-BE49-F238E27FC236}">
                  <a16:creationId xmlns:a16="http://schemas.microsoft.com/office/drawing/2014/main" id="{1FABCC07-6EED-1643-6769-710237025CE3}"/>
                </a:ext>
              </a:extLst>
            </p:cNvPr>
            <p:cNvSpPr/>
            <p:nvPr/>
          </p:nvSpPr>
          <p:spPr>
            <a:xfrm>
              <a:off x="6015566" y="3124117"/>
              <a:ext cx="160867" cy="1608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4" name="Retângulo 43">
              <a:extLst>
                <a:ext uri="{FF2B5EF4-FFF2-40B4-BE49-F238E27FC236}">
                  <a16:creationId xmlns:a16="http://schemas.microsoft.com/office/drawing/2014/main" id="{9FDD55D0-61F2-0C56-F9DD-1CEF0B4A5CD2}"/>
                </a:ext>
              </a:extLst>
            </p:cNvPr>
            <p:cNvSpPr/>
            <p:nvPr/>
          </p:nvSpPr>
          <p:spPr>
            <a:xfrm>
              <a:off x="6015566" y="3353205"/>
              <a:ext cx="160867" cy="1608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5" name="Retângulo 44">
              <a:extLst>
                <a:ext uri="{FF2B5EF4-FFF2-40B4-BE49-F238E27FC236}">
                  <a16:creationId xmlns:a16="http://schemas.microsoft.com/office/drawing/2014/main" id="{615F33C3-6E5D-EB4F-04F7-7D5F9AEAAF3A}"/>
                </a:ext>
              </a:extLst>
            </p:cNvPr>
            <p:cNvSpPr/>
            <p:nvPr/>
          </p:nvSpPr>
          <p:spPr>
            <a:xfrm>
              <a:off x="6015566" y="3582293"/>
              <a:ext cx="160867" cy="1608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6" name="Retângulo 45">
              <a:extLst>
                <a:ext uri="{FF2B5EF4-FFF2-40B4-BE49-F238E27FC236}">
                  <a16:creationId xmlns:a16="http://schemas.microsoft.com/office/drawing/2014/main" id="{BEB7C67F-B3E0-2FCE-B03C-551BA8608A5C}"/>
                </a:ext>
              </a:extLst>
            </p:cNvPr>
            <p:cNvSpPr/>
            <p:nvPr/>
          </p:nvSpPr>
          <p:spPr>
            <a:xfrm>
              <a:off x="6015566" y="3811381"/>
              <a:ext cx="160867" cy="1608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7" name="Retângulo 46">
              <a:extLst>
                <a:ext uri="{FF2B5EF4-FFF2-40B4-BE49-F238E27FC236}">
                  <a16:creationId xmlns:a16="http://schemas.microsoft.com/office/drawing/2014/main" id="{B5121402-332E-7029-A2F3-8A2817C9C90A}"/>
                </a:ext>
              </a:extLst>
            </p:cNvPr>
            <p:cNvSpPr/>
            <p:nvPr/>
          </p:nvSpPr>
          <p:spPr>
            <a:xfrm>
              <a:off x="6015566" y="4040469"/>
              <a:ext cx="160867" cy="1608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grpSp>
      <p:sp>
        <p:nvSpPr>
          <p:cNvPr id="6" name="Retângulo 5">
            <a:extLst>
              <a:ext uri="{FF2B5EF4-FFF2-40B4-BE49-F238E27FC236}">
                <a16:creationId xmlns:a16="http://schemas.microsoft.com/office/drawing/2014/main" id="{1A007DEA-0E04-6AAB-B63C-DEF59891B2B4}"/>
              </a:ext>
            </a:extLst>
          </p:cNvPr>
          <p:cNvSpPr/>
          <p:nvPr/>
        </p:nvSpPr>
        <p:spPr>
          <a:xfrm>
            <a:off x="-81336" y="-15231"/>
            <a:ext cx="12273336" cy="2489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 name="object 2">
            <a:extLst>
              <a:ext uri="{FF2B5EF4-FFF2-40B4-BE49-F238E27FC236}">
                <a16:creationId xmlns:a16="http://schemas.microsoft.com/office/drawing/2014/main" id="{BAE9A021-35FA-EB02-94E8-CCD0A21E04CA}"/>
              </a:ext>
            </a:extLst>
          </p:cNvPr>
          <p:cNvSpPr txBox="1">
            <a:spLocks noGrp="1"/>
          </p:cNvSpPr>
          <p:nvPr>
            <p:ph type="title"/>
          </p:nvPr>
        </p:nvSpPr>
        <p:spPr>
          <a:xfrm>
            <a:off x="192953" y="353635"/>
            <a:ext cx="8637270" cy="393056"/>
          </a:xfrm>
          <a:prstGeom prst="rect">
            <a:avLst/>
          </a:prstGeom>
        </p:spPr>
        <p:txBody>
          <a:bodyPr vert="horz" wrap="square" lIns="0" tIns="12065" rIns="0" bIns="0" rtlCol="0">
            <a:spAutoFit/>
          </a:bodyPr>
          <a:lstStyle/>
          <a:p>
            <a:pPr marL="12700">
              <a:lnSpc>
                <a:spcPct val="100000"/>
              </a:lnSpc>
              <a:spcBef>
                <a:spcPts val="95"/>
              </a:spcBef>
            </a:pPr>
            <a:r>
              <a:rPr lang="pt-BR" dirty="0"/>
              <a:t>Panorama do Crédito</a:t>
            </a:r>
            <a:endParaRPr spc="-20" dirty="0"/>
          </a:p>
        </p:txBody>
      </p:sp>
      <p:sp>
        <p:nvSpPr>
          <p:cNvPr id="2" name="CaixaDeTexto 1">
            <a:extLst>
              <a:ext uri="{FF2B5EF4-FFF2-40B4-BE49-F238E27FC236}">
                <a16:creationId xmlns:a16="http://schemas.microsoft.com/office/drawing/2014/main" id="{F486FF9E-F5D5-D72D-5279-942F0A1E1671}"/>
              </a:ext>
            </a:extLst>
          </p:cNvPr>
          <p:cNvSpPr txBox="1"/>
          <p:nvPr/>
        </p:nvSpPr>
        <p:spPr>
          <a:xfrm>
            <a:off x="7984408" y="6188533"/>
            <a:ext cx="4205639" cy="276999"/>
          </a:xfrm>
          <a:prstGeom prst="rect">
            <a:avLst/>
          </a:prstGeom>
          <a:noFill/>
        </p:spPr>
        <p:txBody>
          <a:bodyPr wrap="none" rtlCol="0">
            <a:spAutoFit/>
          </a:bodyPr>
          <a:lstStyle/>
          <a:p>
            <a:pPr algn="r"/>
            <a:r>
              <a:rPr lang="pt-BR" sz="1200" dirty="0">
                <a:solidFill>
                  <a:srgbClr val="FF0000"/>
                </a:solidFill>
                <a:latin typeface="Open Sans" panose="020B0606030504020204" pitchFamily="34" charset="0"/>
                <a:ea typeface="Open Sans" panose="020B0606030504020204" pitchFamily="34" charset="0"/>
                <a:cs typeface="Open Sans" panose="020B0606030504020204" pitchFamily="34" charset="0"/>
              </a:rPr>
              <a:t>Fonte: Panorama do Crédito Dezembro 2024 - Febraban</a:t>
            </a:r>
          </a:p>
        </p:txBody>
      </p:sp>
      <p:sp>
        <p:nvSpPr>
          <p:cNvPr id="7" name="Retângulo 6">
            <a:extLst>
              <a:ext uri="{FF2B5EF4-FFF2-40B4-BE49-F238E27FC236}">
                <a16:creationId xmlns:a16="http://schemas.microsoft.com/office/drawing/2014/main" id="{D4416727-DE72-2B4C-14C0-BA8B0A2B7422}"/>
              </a:ext>
            </a:extLst>
          </p:cNvPr>
          <p:cNvSpPr/>
          <p:nvPr/>
        </p:nvSpPr>
        <p:spPr>
          <a:xfrm>
            <a:off x="0" y="6621517"/>
            <a:ext cx="12192000" cy="236483"/>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9" name="Imagem 8">
            <a:extLst>
              <a:ext uri="{FF2B5EF4-FFF2-40B4-BE49-F238E27FC236}">
                <a16:creationId xmlns:a16="http://schemas.microsoft.com/office/drawing/2014/main" id="{77814D4E-27E2-CDE2-DB1C-B34CF0C8B1F4}"/>
              </a:ext>
            </a:extLst>
          </p:cNvPr>
          <p:cNvPicPr>
            <a:picLocks noChangeAspect="1"/>
          </p:cNvPicPr>
          <p:nvPr/>
        </p:nvPicPr>
        <p:blipFill>
          <a:blip r:embed="rId2"/>
          <a:stretch>
            <a:fillRect/>
          </a:stretch>
        </p:blipFill>
        <p:spPr>
          <a:xfrm>
            <a:off x="500598" y="1321534"/>
            <a:ext cx="4096322" cy="4372585"/>
          </a:xfrm>
          <a:prstGeom prst="rect">
            <a:avLst/>
          </a:prstGeom>
        </p:spPr>
      </p:pic>
      <p:pic>
        <p:nvPicPr>
          <p:cNvPr id="12" name="Imagem 11">
            <a:extLst>
              <a:ext uri="{FF2B5EF4-FFF2-40B4-BE49-F238E27FC236}">
                <a16:creationId xmlns:a16="http://schemas.microsoft.com/office/drawing/2014/main" id="{01B62778-DD40-0ABB-321B-B4E247EA5069}"/>
              </a:ext>
            </a:extLst>
          </p:cNvPr>
          <p:cNvPicPr>
            <a:picLocks noChangeAspect="1"/>
          </p:cNvPicPr>
          <p:nvPr/>
        </p:nvPicPr>
        <p:blipFill>
          <a:blip r:embed="rId3"/>
          <a:stretch>
            <a:fillRect/>
          </a:stretch>
        </p:blipFill>
        <p:spPr>
          <a:xfrm>
            <a:off x="6330551" y="1166026"/>
            <a:ext cx="4134427" cy="4210638"/>
          </a:xfrm>
          <a:prstGeom prst="rect">
            <a:avLst/>
          </a:prstGeom>
        </p:spPr>
      </p:pic>
      <p:sp>
        <p:nvSpPr>
          <p:cNvPr id="13" name="CaixaDeTexto 12">
            <a:extLst>
              <a:ext uri="{FF2B5EF4-FFF2-40B4-BE49-F238E27FC236}">
                <a16:creationId xmlns:a16="http://schemas.microsoft.com/office/drawing/2014/main" id="{8E7A1703-0272-1588-2333-AEC2733488F3}"/>
              </a:ext>
            </a:extLst>
          </p:cNvPr>
          <p:cNvSpPr txBox="1"/>
          <p:nvPr/>
        </p:nvSpPr>
        <p:spPr>
          <a:xfrm>
            <a:off x="181161" y="788651"/>
            <a:ext cx="11737570" cy="646331"/>
          </a:xfrm>
          <a:prstGeom prst="rect">
            <a:avLst/>
          </a:prstGeom>
          <a:noFill/>
        </p:spPr>
        <p:txBody>
          <a:bodyPr wrap="square">
            <a:spAutoFit/>
          </a:bodyPr>
          <a:lstStyle/>
          <a:p>
            <a:r>
              <a:rPr lang="pt-BR" dirty="0">
                <a:solidFill>
                  <a:schemeClr val="tx2"/>
                </a:solidFill>
                <a:latin typeface="+mj-lt"/>
                <a:ea typeface="Open Sans" panose="020B0606030504020204" pitchFamily="34" charset="0"/>
                <a:cs typeface="Open Sans" panose="020B0606030504020204" pitchFamily="34" charset="0"/>
              </a:rPr>
              <a:t> A carteira com atraso entre 15 a 90 dias fechou o ano em 3,67%, estável em relação ao patamar observado no fim de 2023</a:t>
            </a:r>
          </a:p>
        </p:txBody>
      </p:sp>
    </p:spTree>
    <p:extLst>
      <p:ext uri="{BB962C8B-B14F-4D97-AF65-F5344CB8AC3E}">
        <p14:creationId xmlns:p14="http://schemas.microsoft.com/office/powerpoint/2010/main" val="18497909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EC3950-CF54-BA6F-2C26-C31F8A1FB63A}"/>
            </a:ext>
          </a:extLst>
        </p:cNvPr>
        <p:cNvGrpSpPr/>
        <p:nvPr/>
      </p:nvGrpSpPr>
      <p:grpSpPr>
        <a:xfrm>
          <a:off x="0" y="0"/>
          <a:ext cx="0" cy="0"/>
          <a:chOff x="0" y="0"/>
          <a:chExt cx="0" cy="0"/>
        </a:xfrm>
      </p:grpSpPr>
      <p:grpSp>
        <p:nvGrpSpPr>
          <p:cNvPr id="40" name="Agrupar 39">
            <a:extLst>
              <a:ext uri="{FF2B5EF4-FFF2-40B4-BE49-F238E27FC236}">
                <a16:creationId xmlns:a16="http://schemas.microsoft.com/office/drawing/2014/main" id="{B949B896-E9E6-F0BD-9430-FC6FAB5F8A08}"/>
              </a:ext>
            </a:extLst>
          </p:cNvPr>
          <p:cNvGrpSpPr/>
          <p:nvPr/>
        </p:nvGrpSpPr>
        <p:grpSpPr>
          <a:xfrm>
            <a:off x="-242203" y="0"/>
            <a:ext cx="160867" cy="1544673"/>
            <a:chOff x="6015566" y="2656663"/>
            <a:chExt cx="160867" cy="1544673"/>
          </a:xfrm>
        </p:grpSpPr>
        <p:sp>
          <p:nvSpPr>
            <p:cNvPr id="41" name="Retângulo 40">
              <a:extLst>
                <a:ext uri="{FF2B5EF4-FFF2-40B4-BE49-F238E27FC236}">
                  <a16:creationId xmlns:a16="http://schemas.microsoft.com/office/drawing/2014/main" id="{15D5E46B-A955-607D-F475-E214BDB6361D}"/>
                </a:ext>
              </a:extLst>
            </p:cNvPr>
            <p:cNvSpPr/>
            <p:nvPr/>
          </p:nvSpPr>
          <p:spPr>
            <a:xfrm>
              <a:off x="6015566" y="2656663"/>
              <a:ext cx="160867" cy="1608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2" name="Retângulo 41">
              <a:extLst>
                <a:ext uri="{FF2B5EF4-FFF2-40B4-BE49-F238E27FC236}">
                  <a16:creationId xmlns:a16="http://schemas.microsoft.com/office/drawing/2014/main" id="{EF2B3B8E-F0C1-D5FB-1F00-FED324DA5DE2}"/>
                </a:ext>
              </a:extLst>
            </p:cNvPr>
            <p:cNvSpPr/>
            <p:nvPr/>
          </p:nvSpPr>
          <p:spPr>
            <a:xfrm>
              <a:off x="6015566" y="2890390"/>
              <a:ext cx="160867" cy="1608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3" name="Retângulo 42">
              <a:extLst>
                <a:ext uri="{FF2B5EF4-FFF2-40B4-BE49-F238E27FC236}">
                  <a16:creationId xmlns:a16="http://schemas.microsoft.com/office/drawing/2014/main" id="{7092ED41-C564-EC3A-AEC7-8774AC0B1F13}"/>
                </a:ext>
              </a:extLst>
            </p:cNvPr>
            <p:cNvSpPr/>
            <p:nvPr/>
          </p:nvSpPr>
          <p:spPr>
            <a:xfrm>
              <a:off x="6015566" y="3124117"/>
              <a:ext cx="160867" cy="1608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4" name="Retângulo 43">
              <a:extLst>
                <a:ext uri="{FF2B5EF4-FFF2-40B4-BE49-F238E27FC236}">
                  <a16:creationId xmlns:a16="http://schemas.microsoft.com/office/drawing/2014/main" id="{D8E7B8BB-91B9-6A7F-4E51-4A9212121943}"/>
                </a:ext>
              </a:extLst>
            </p:cNvPr>
            <p:cNvSpPr/>
            <p:nvPr/>
          </p:nvSpPr>
          <p:spPr>
            <a:xfrm>
              <a:off x="6015566" y="3353205"/>
              <a:ext cx="160867" cy="1608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5" name="Retângulo 44">
              <a:extLst>
                <a:ext uri="{FF2B5EF4-FFF2-40B4-BE49-F238E27FC236}">
                  <a16:creationId xmlns:a16="http://schemas.microsoft.com/office/drawing/2014/main" id="{560CC11A-C4F5-F065-ADE2-FFB0BE103BA0}"/>
                </a:ext>
              </a:extLst>
            </p:cNvPr>
            <p:cNvSpPr/>
            <p:nvPr/>
          </p:nvSpPr>
          <p:spPr>
            <a:xfrm>
              <a:off x="6015566" y="3582293"/>
              <a:ext cx="160867" cy="1608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6" name="Retângulo 45">
              <a:extLst>
                <a:ext uri="{FF2B5EF4-FFF2-40B4-BE49-F238E27FC236}">
                  <a16:creationId xmlns:a16="http://schemas.microsoft.com/office/drawing/2014/main" id="{4EC8A553-0EEE-531E-0C8F-424FC7890448}"/>
                </a:ext>
              </a:extLst>
            </p:cNvPr>
            <p:cNvSpPr/>
            <p:nvPr/>
          </p:nvSpPr>
          <p:spPr>
            <a:xfrm>
              <a:off x="6015566" y="3811381"/>
              <a:ext cx="160867" cy="1608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7" name="Retângulo 46">
              <a:extLst>
                <a:ext uri="{FF2B5EF4-FFF2-40B4-BE49-F238E27FC236}">
                  <a16:creationId xmlns:a16="http://schemas.microsoft.com/office/drawing/2014/main" id="{A630FC73-16F2-1B1B-219A-682DF641705F}"/>
                </a:ext>
              </a:extLst>
            </p:cNvPr>
            <p:cNvSpPr/>
            <p:nvPr/>
          </p:nvSpPr>
          <p:spPr>
            <a:xfrm>
              <a:off x="6015566" y="4040469"/>
              <a:ext cx="160867" cy="1608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grpSp>
      <p:sp>
        <p:nvSpPr>
          <p:cNvPr id="6" name="Retângulo 5">
            <a:extLst>
              <a:ext uri="{FF2B5EF4-FFF2-40B4-BE49-F238E27FC236}">
                <a16:creationId xmlns:a16="http://schemas.microsoft.com/office/drawing/2014/main" id="{A71F4473-810F-D9B0-26CB-7C591E65553A}"/>
              </a:ext>
            </a:extLst>
          </p:cNvPr>
          <p:cNvSpPr/>
          <p:nvPr/>
        </p:nvSpPr>
        <p:spPr>
          <a:xfrm>
            <a:off x="-81336" y="-15231"/>
            <a:ext cx="12273336" cy="2489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 name="object 2">
            <a:extLst>
              <a:ext uri="{FF2B5EF4-FFF2-40B4-BE49-F238E27FC236}">
                <a16:creationId xmlns:a16="http://schemas.microsoft.com/office/drawing/2014/main" id="{CDF4FD09-B658-7B00-55D5-A5A39694AA0B}"/>
              </a:ext>
            </a:extLst>
          </p:cNvPr>
          <p:cNvSpPr txBox="1">
            <a:spLocks noGrp="1"/>
          </p:cNvSpPr>
          <p:nvPr>
            <p:ph type="title"/>
          </p:nvPr>
        </p:nvSpPr>
        <p:spPr>
          <a:xfrm>
            <a:off x="192953" y="353635"/>
            <a:ext cx="8637270" cy="393056"/>
          </a:xfrm>
          <a:prstGeom prst="rect">
            <a:avLst/>
          </a:prstGeom>
        </p:spPr>
        <p:txBody>
          <a:bodyPr vert="horz" wrap="square" lIns="0" tIns="12065" rIns="0" bIns="0" rtlCol="0">
            <a:spAutoFit/>
          </a:bodyPr>
          <a:lstStyle/>
          <a:p>
            <a:pPr marL="12700">
              <a:lnSpc>
                <a:spcPct val="100000"/>
              </a:lnSpc>
              <a:spcBef>
                <a:spcPts val="95"/>
              </a:spcBef>
            </a:pPr>
            <a:r>
              <a:rPr lang="pt-BR" dirty="0"/>
              <a:t>Panorama do Crédito</a:t>
            </a:r>
            <a:endParaRPr spc="-20" dirty="0"/>
          </a:p>
        </p:txBody>
      </p:sp>
      <p:sp>
        <p:nvSpPr>
          <p:cNvPr id="2" name="CaixaDeTexto 1">
            <a:extLst>
              <a:ext uri="{FF2B5EF4-FFF2-40B4-BE49-F238E27FC236}">
                <a16:creationId xmlns:a16="http://schemas.microsoft.com/office/drawing/2014/main" id="{32B87DD4-7F5A-AD40-D03F-BC78F17D65B1}"/>
              </a:ext>
            </a:extLst>
          </p:cNvPr>
          <p:cNvSpPr txBox="1"/>
          <p:nvPr/>
        </p:nvSpPr>
        <p:spPr>
          <a:xfrm>
            <a:off x="7984408" y="6188533"/>
            <a:ext cx="4205639" cy="276999"/>
          </a:xfrm>
          <a:prstGeom prst="rect">
            <a:avLst/>
          </a:prstGeom>
          <a:noFill/>
        </p:spPr>
        <p:txBody>
          <a:bodyPr wrap="none" rtlCol="0">
            <a:spAutoFit/>
          </a:bodyPr>
          <a:lstStyle/>
          <a:p>
            <a:pPr algn="r"/>
            <a:r>
              <a:rPr lang="pt-BR" sz="1200" dirty="0">
                <a:solidFill>
                  <a:srgbClr val="FF0000"/>
                </a:solidFill>
                <a:latin typeface="Open Sans" panose="020B0606030504020204" pitchFamily="34" charset="0"/>
                <a:ea typeface="Open Sans" panose="020B0606030504020204" pitchFamily="34" charset="0"/>
                <a:cs typeface="Open Sans" panose="020B0606030504020204" pitchFamily="34" charset="0"/>
              </a:rPr>
              <a:t>Fonte: Panorama do Crédito Dezembro 2024 - Febraban</a:t>
            </a:r>
          </a:p>
        </p:txBody>
      </p:sp>
      <p:sp>
        <p:nvSpPr>
          <p:cNvPr id="5" name="CaixaDeTexto 4">
            <a:extLst>
              <a:ext uri="{FF2B5EF4-FFF2-40B4-BE49-F238E27FC236}">
                <a16:creationId xmlns:a16="http://schemas.microsoft.com/office/drawing/2014/main" id="{E073A745-C716-8F9C-9FEE-D92916398A7B}"/>
              </a:ext>
            </a:extLst>
          </p:cNvPr>
          <p:cNvSpPr txBox="1"/>
          <p:nvPr/>
        </p:nvSpPr>
        <p:spPr>
          <a:xfrm>
            <a:off x="181161" y="788651"/>
            <a:ext cx="10911569" cy="646331"/>
          </a:xfrm>
          <a:prstGeom prst="rect">
            <a:avLst/>
          </a:prstGeom>
          <a:noFill/>
        </p:spPr>
        <p:txBody>
          <a:bodyPr wrap="square">
            <a:spAutoFit/>
          </a:bodyPr>
          <a:lstStyle/>
          <a:p>
            <a:r>
              <a:rPr lang="pt-BR" dirty="0">
                <a:solidFill>
                  <a:schemeClr val="tx2"/>
                </a:solidFill>
                <a:latin typeface="+mj-lt"/>
                <a:ea typeface="Open Sans" panose="020B0606030504020204" pitchFamily="34" charset="0"/>
                <a:cs typeface="Open Sans" panose="020B0606030504020204" pitchFamily="34" charset="0"/>
              </a:rPr>
              <a:t> A taxa de inadimplência da carteira total (&gt;90 dias) fechou o ano em 3,0%, 0,2 pp abaixo do patamar observado no fim de 2023</a:t>
            </a:r>
          </a:p>
        </p:txBody>
      </p:sp>
      <p:sp>
        <p:nvSpPr>
          <p:cNvPr id="3" name="Retângulo 2">
            <a:extLst>
              <a:ext uri="{FF2B5EF4-FFF2-40B4-BE49-F238E27FC236}">
                <a16:creationId xmlns:a16="http://schemas.microsoft.com/office/drawing/2014/main" id="{85DE314E-988C-3747-3403-FD900FFB536B}"/>
              </a:ext>
            </a:extLst>
          </p:cNvPr>
          <p:cNvSpPr/>
          <p:nvPr/>
        </p:nvSpPr>
        <p:spPr>
          <a:xfrm>
            <a:off x="0" y="6621517"/>
            <a:ext cx="12192000" cy="236483"/>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4" name="CaixaDeTexto 13">
            <a:extLst>
              <a:ext uri="{FF2B5EF4-FFF2-40B4-BE49-F238E27FC236}">
                <a16:creationId xmlns:a16="http://schemas.microsoft.com/office/drawing/2014/main" id="{54E04DC3-52DE-E6BC-D21D-38C66C3F1D42}"/>
              </a:ext>
            </a:extLst>
          </p:cNvPr>
          <p:cNvSpPr txBox="1"/>
          <p:nvPr/>
        </p:nvSpPr>
        <p:spPr>
          <a:xfrm>
            <a:off x="271954" y="1510294"/>
            <a:ext cx="11888514" cy="2585323"/>
          </a:xfrm>
          <a:prstGeom prst="rect">
            <a:avLst/>
          </a:prstGeom>
          <a:noFill/>
        </p:spPr>
        <p:txBody>
          <a:bodyPr wrap="square">
            <a:spAutoFit/>
          </a:bodyPr>
          <a:lstStyle/>
          <a:p>
            <a:pPr marL="285750" indent="-285750">
              <a:buFont typeface="Wingdings" panose="05000000000000000000" pitchFamily="2" charset="2"/>
              <a:buChar char="q"/>
            </a:pPr>
            <a:r>
              <a:rPr lang="pt-BR" dirty="0"/>
              <a:t>O recuo no ano foi puxado pela carteira com recursos livres, cuja inadimplência caiu de 4,5% para 4,1%, com redução tanto entre as famílias (de 5,6% para 5,3%) quanto entre as empresas (de 3,1% para 2,5%). Dentre as famílias, houve queda da inadimplência no cheque especial (-1,0 pp, para 12,6%) e em financiamento de veículos (-1,0 pp, para 4,2%). Já entre as empresas, destaque para a queda da inadimplência na linha de desconto de duplicatas (-2,4 pp, para 0,5%). </a:t>
            </a:r>
          </a:p>
          <a:p>
            <a:pPr marL="285750" indent="-285750">
              <a:buFont typeface="Wingdings" panose="05000000000000000000" pitchFamily="2" charset="2"/>
              <a:buChar char="q"/>
            </a:pPr>
            <a:endParaRPr lang="pt-BR" dirty="0"/>
          </a:p>
          <a:p>
            <a:pPr marL="285750" indent="-285750">
              <a:buFont typeface="Wingdings" panose="05000000000000000000" pitchFamily="2" charset="2"/>
              <a:buChar char="q"/>
            </a:pPr>
            <a:r>
              <a:rPr lang="pt-BR" dirty="0"/>
              <a:t>O mercado de trabalho aquecido (sustentando a expansão da renda), o bom desempenho da atividade e a queda dos juros ao longo do 1º semestre ajudam a explicar a melhora dos índices de inadimplência ao longo do ano. Já a inadimplência da carteira Direcionada ficou estável em 1,3%.</a:t>
            </a:r>
          </a:p>
        </p:txBody>
      </p:sp>
    </p:spTree>
    <p:extLst>
      <p:ext uri="{BB962C8B-B14F-4D97-AF65-F5344CB8AC3E}">
        <p14:creationId xmlns:p14="http://schemas.microsoft.com/office/powerpoint/2010/main" val="8227731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F32524-3583-6E4C-5DF3-7FF758AEC658}"/>
            </a:ext>
          </a:extLst>
        </p:cNvPr>
        <p:cNvGrpSpPr/>
        <p:nvPr/>
      </p:nvGrpSpPr>
      <p:grpSpPr>
        <a:xfrm>
          <a:off x="0" y="0"/>
          <a:ext cx="0" cy="0"/>
          <a:chOff x="0" y="0"/>
          <a:chExt cx="0" cy="0"/>
        </a:xfrm>
      </p:grpSpPr>
      <p:grpSp>
        <p:nvGrpSpPr>
          <p:cNvPr id="40" name="Agrupar 39">
            <a:extLst>
              <a:ext uri="{FF2B5EF4-FFF2-40B4-BE49-F238E27FC236}">
                <a16:creationId xmlns:a16="http://schemas.microsoft.com/office/drawing/2014/main" id="{62F07006-1ECE-8CE8-A701-F391E11BAD92}"/>
              </a:ext>
            </a:extLst>
          </p:cNvPr>
          <p:cNvGrpSpPr/>
          <p:nvPr/>
        </p:nvGrpSpPr>
        <p:grpSpPr>
          <a:xfrm>
            <a:off x="-242203" y="0"/>
            <a:ext cx="160867" cy="1544673"/>
            <a:chOff x="6015566" y="2656663"/>
            <a:chExt cx="160867" cy="1544673"/>
          </a:xfrm>
        </p:grpSpPr>
        <p:sp>
          <p:nvSpPr>
            <p:cNvPr id="41" name="Retângulo 40">
              <a:extLst>
                <a:ext uri="{FF2B5EF4-FFF2-40B4-BE49-F238E27FC236}">
                  <a16:creationId xmlns:a16="http://schemas.microsoft.com/office/drawing/2014/main" id="{A942FC2E-F460-A2F9-D192-4F650C1D70DA}"/>
                </a:ext>
              </a:extLst>
            </p:cNvPr>
            <p:cNvSpPr/>
            <p:nvPr/>
          </p:nvSpPr>
          <p:spPr>
            <a:xfrm>
              <a:off x="6015566" y="2656663"/>
              <a:ext cx="160867" cy="1608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2" name="Retângulo 41">
              <a:extLst>
                <a:ext uri="{FF2B5EF4-FFF2-40B4-BE49-F238E27FC236}">
                  <a16:creationId xmlns:a16="http://schemas.microsoft.com/office/drawing/2014/main" id="{3B04E6F7-6579-F2C4-2C3F-F90A9EE428CA}"/>
                </a:ext>
              </a:extLst>
            </p:cNvPr>
            <p:cNvSpPr/>
            <p:nvPr/>
          </p:nvSpPr>
          <p:spPr>
            <a:xfrm>
              <a:off x="6015566" y="2890390"/>
              <a:ext cx="160867" cy="1608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3" name="Retângulo 42">
              <a:extLst>
                <a:ext uri="{FF2B5EF4-FFF2-40B4-BE49-F238E27FC236}">
                  <a16:creationId xmlns:a16="http://schemas.microsoft.com/office/drawing/2014/main" id="{DCB36BDD-F0DD-5BF7-D256-AD9F501B916D}"/>
                </a:ext>
              </a:extLst>
            </p:cNvPr>
            <p:cNvSpPr/>
            <p:nvPr/>
          </p:nvSpPr>
          <p:spPr>
            <a:xfrm>
              <a:off x="6015566" y="3124117"/>
              <a:ext cx="160867" cy="1608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4" name="Retângulo 43">
              <a:extLst>
                <a:ext uri="{FF2B5EF4-FFF2-40B4-BE49-F238E27FC236}">
                  <a16:creationId xmlns:a16="http://schemas.microsoft.com/office/drawing/2014/main" id="{C2160F69-4B9B-D26A-75A7-D045AE075835}"/>
                </a:ext>
              </a:extLst>
            </p:cNvPr>
            <p:cNvSpPr/>
            <p:nvPr/>
          </p:nvSpPr>
          <p:spPr>
            <a:xfrm>
              <a:off x="6015566" y="3353205"/>
              <a:ext cx="160867" cy="1608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5" name="Retângulo 44">
              <a:extLst>
                <a:ext uri="{FF2B5EF4-FFF2-40B4-BE49-F238E27FC236}">
                  <a16:creationId xmlns:a16="http://schemas.microsoft.com/office/drawing/2014/main" id="{6E271080-13ED-2010-3F1D-095C20CA8517}"/>
                </a:ext>
              </a:extLst>
            </p:cNvPr>
            <p:cNvSpPr/>
            <p:nvPr/>
          </p:nvSpPr>
          <p:spPr>
            <a:xfrm>
              <a:off x="6015566" y="3582293"/>
              <a:ext cx="160867" cy="1608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6" name="Retângulo 45">
              <a:extLst>
                <a:ext uri="{FF2B5EF4-FFF2-40B4-BE49-F238E27FC236}">
                  <a16:creationId xmlns:a16="http://schemas.microsoft.com/office/drawing/2014/main" id="{4E551DFB-0520-AE50-9BF0-E1A3C41978C6}"/>
                </a:ext>
              </a:extLst>
            </p:cNvPr>
            <p:cNvSpPr/>
            <p:nvPr/>
          </p:nvSpPr>
          <p:spPr>
            <a:xfrm>
              <a:off x="6015566" y="3811381"/>
              <a:ext cx="160867" cy="1608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7" name="Retângulo 46">
              <a:extLst>
                <a:ext uri="{FF2B5EF4-FFF2-40B4-BE49-F238E27FC236}">
                  <a16:creationId xmlns:a16="http://schemas.microsoft.com/office/drawing/2014/main" id="{8F9878E8-9C02-3A7B-D32D-2A49D1C58DDB}"/>
                </a:ext>
              </a:extLst>
            </p:cNvPr>
            <p:cNvSpPr/>
            <p:nvPr/>
          </p:nvSpPr>
          <p:spPr>
            <a:xfrm>
              <a:off x="6015566" y="4040469"/>
              <a:ext cx="160867" cy="1608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grpSp>
      <p:sp>
        <p:nvSpPr>
          <p:cNvPr id="6" name="Retângulo 5">
            <a:extLst>
              <a:ext uri="{FF2B5EF4-FFF2-40B4-BE49-F238E27FC236}">
                <a16:creationId xmlns:a16="http://schemas.microsoft.com/office/drawing/2014/main" id="{0C3DAF43-7EBE-DF98-253E-1C86D5B19592}"/>
              </a:ext>
            </a:extLst>
          </p:cNvPr>
          <p:cNvSpPr/>
          <p:nvPr/>
        </p:nvSpPr>
        <p:spPr>
          <a:xfrm>
            <a:off x="-81336" y="-15231"/>
            <a:ext cx="12273336" cy="2489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 name="object 2">
            <a:extLst>
              <a:ext uri="{FF2B5EF4-FFF2-40B4-BE49-F238E27FC236}">
                <a16:creationId xmlns:a16="http://schemas.microsoft.com/office/drawing/2014/main" id="{2A97598E-ECFF-C125-165A-A89C89602615}"/>
              </a:ext>
            </a:extLst>
          </p:cNvPr>
          <p:cNvSpPr txBox="1">
            <a:spLocks noGrp="1"/>
          </p:cNvSpPr>
          <p:nvPr>
            <p:ph type="title"/>
          </p:nvPr>
        </p:nvSpPr>
        <p:spPr>
          <a:xfrm>
            <a:off x="192953" y="353635"/>
            <a:ext cx="8637270" cy="393056"/>
          </a:xfrm>
          <a:prstGeom prst="rect">
            <a:avLst/>
          </a:prstGeom>
        </p:spPr>
        <p:txBody>
          <a:bodyPr vert="horz" wrap="square" lIns="0" tIns="12065" rIns="0" bIns="0" rtlCol="0">
            <a:spAutoFit/>
          </a:bodyPr>
          <a:lstStyle/>
          <a:p>
            <a:pPr marL="12700">
              <a:lnSpc>
                <a:spcPct val="100000"/>
              </a:lnSpc>
              <a:spcBef>
                <a:spcPts val="95"/>
              </a:spcBef>
            </a:pPr>
            <a:r>
              <a:rPr lang="pt-BR" dirty="0"/>
              <a:t>Panorama do Crédito</a:t>
            </a:r>
            <a:endParaRPr spc="-20" dirty="0"/>
          </a:p>
        </p:txBody>
      </p:sp>
      <p:sp>
        <p:nvSpPr>
          <p:cNvPr id="2" name="CaixaDeTexto 1">
            <a:extLst>
              <a:ext uri="{FF2B5EF4-FFF2-40B4-BE49-F238E27FC236}">
                <a16:creationId xmlns:a16="http://schemas.microsoft.com/office/drawing/2014/main" id="{C4126B43-1E00-21C2-7163-3DF82BBDEB65}"/>
              </a:ext>
            </a:extLst>
          </p:cNvPr>
          <p:cNvSpPr txBox="1"/>
          <p:nvPr/>
        </p:nvSpPr>
        <p:spPr>
          <a:xfrm>
            <a:off x="7984408" y="6188533"/>
            <a:ext cx="4205639" cy="276999"/>
          </a:xfrm>
          <a:prstGeom prst="rect">
            <a:avLst/>
          </a:prstGeom>
          <a:noFill/>
        </p:spPr>
        <p:txBody>
          <a:bodyPr wrap="none" rtlCol="0">
            <a:spAutoFit/>
          </a:bodyPr>
          <a:lstStyle/>
          <a:p>
            <a:pPr algn="r"/>
            <a:r>
              <a:rPr lang="pt-BR" sz="1200" dirty="0">
                <a:solidFill>
                  <a:srgbClr val="FF0000"/>
                </a:solidFill>
                <a:latin typeface="Open Sans" panose="020B0606030504020204" pitchFamily="34" charset="0"/>
                <a:ea typeface="Open Sans" panose="020B0606030504020204" pitchFamily="34" charset="0"/>
                <a:cs typeface="Open Sans" panose="020B0606030504020204" pitchFamily="34" charset="0"/>
              </a:rPr>
              <a:t>Fonte: Panorama do Crédito Dezembro 2024 - Febraban</a:t>
            </a:r>
          </a:p>
        </p:txBody>
      </p:sp>
      <p:sp>
        <p:nvSpPr>
          <p:cNvPr id="3" name="Retângulo 2">
            <a:extLst>
              <a:ext uri="{FF2B5EF4-FFF2-40B4-BE49-F238E27FC236}">
                <a16:creationId xmlns:a16="http://schemas.microsoft.com/office/drawing/2014/main" id="{C909B62F-861D-5B01-8721-1735B27F0922}"/>
              </a:ext>
            </a:extLst>
          </p:cNvPr>
          <p:cNvSpPr/>
          <p:nvPr/>
        </p:nvSpPr>
        <p:spPr>
          <a:xfrm>
            <a:off x="0" y="6621517"/>
            <a:ext cx="12192000" cy="236483"/>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0" name="Imagem 9">
            <a:extLst>
              <a:ext uri="{FF2B5EF4-FFF2-40B4-BE49-F238E27FC236}">
                <a16:creationId xmlns:a16="http://schemas.microsoft.com/office/drawing/2014/main" id="{606D60E1-EEB5-0E0E-EE88-7F5DE4D38703}"/>
              </a:ext>
            </a:extLst>
          </p:cNvPr>
          <p:cNvPicPr>
            <a:picLocks noChangeAspect="1"/>
          </p:cNvPicPr>
          <p:nvPr/>
        </p:nvPicPr>
        <p:blipFill>
          <a:blip r:embed="rId2"/>
          <a:stretch>
            <a:fillRect/>
          </a:stretch>
        </p:blipFill>
        <p:spPr>
          <a:xfrm>
            <a:off x="488454" y="1647045"/>
            <a:ext cx="3962953" cy="4163006"/>
          </a:xfrm>
          <a:prstGeom prst="rect">
            <a:avLst/>
          </a:prstGeom>
        </p:spPr>
      </p:pic>
      <p:pic>
        <p:nvPicPr>
          <p:cNvPr id="12" name="Imagem 11">
            <a:extLst>
              <a:ext uri="{FF2B5EF4-FFF2-40B4-BE49-F238E27FC236}">
                <a16:creationId xmlns:a16="http://schemas.microsoft.com/office/drawing/2014/main" id="{D8101F2E-58B9-2BB9-394A-CC85649F4391}"/>
              </a:ext>
            </a:extLst>
          </p:cNvPr>
          <p:cNvPicPr>
            <a:picLocks noChangeAspect="1"/>
          </p:cNvPicPr>
          <p:nvPr/>
        </p:nvPicPr>
        <p:blipFill>
          <a:blip r:embed="rId3"/>
          <a:stretch>
            <a:fillRect/>
          </a:stretch>
        </p:blipFill>
        <p:spPr>
          <a:xfrm>
            <a:off x="6424811" y="1529777"/>
            <a:ext cx="4229690" cy="4334480"/>
          </a:xfrm>
          <a:prstGeom prst="rect">
            <a:avLst/>
          </a:prstGeom>
        </p:spPr>
      </p:pic>
      <p:sp>
        <p:nvSpPr>
          <p:cNvPr id="7" name="CaixaDeTexto 6">
            <a:extLst>
              <a:ext uri="{FF2B5EF4-FFF2-40B4-BE49-F238E27FC236}">
                <a16:creationId xmlns:a16="http://schemas.microsoft.com/office/drawing/2014/main" id="{FF3BC92A-39E1-B4F8-0BAC-13B1B9C71C9B}"/>
              </a:ext>
            </a:extLst>
          </p:cNvPr>
          <p:cNvSpPr txBox="1"/>
          <p:nvPr/>
        </p:nvSpPr>
        <p:spPr>
          <a:xfrm>
            <a:off x="181161" y="788651"/>
            <a:ext cx="10911569" cy="646331"/>
          </a:xfrm>
          <a:prstGeom prst="rect">
            <a:avLst/>
          </a:prstGeom>
          <a:noFill/>
        </p:spPr>
        <p:txBody>
          <a:bodyPr wrap="square">
            <a:spAutoFit/>
          </a:bodyPr>
          <a:lstStyle/>
          <a:p>
            <a:r>
              <a:rPr lang="pt-BR" dirty="0">
                <a:solidFill>
                  <a:schemeClr val="tx2"/>
                </a:solidFill>
                <a:latin typeface="+mj-lt"/>
                <a:ea typeface="Open Sans" panose="020B0606030504020204" pitchFamily="34" charset="0"/>
                <a:cs typeface="Open Sans" panose="020B0606030504020204" pitchFamily="34" charset="0"/>
              </a:rPr>
              <a:t> A taxa de inadimplência da carteira total (&gt;90 dias) fechou o ano em 3,0%, 0,2 pp abaixo do patamar observado no fim de 2023</a:t>
            </a:r>
          </a:p>
        </p:txBody>
      </p:sp>
    </p:spTree>
    <p:extLst>
      <p:ext uri="{BB962C8B-B14F-4D97-AF65-F5344CB8AC3E}">
        <p14:creationId xmlns:p14="http://schemas.microsoft.com/office/powerpoint/2010/main" val="17980077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98FC20-828C-1CCD-2A2A-BA2CA1007438}"/>
            </a:ext>
          </a:extLst>
        </p:cNvPr>
        <p:cNvGrpSpPr/>
        <p:nvPr/>
      </p:nvGrpSpPr>
      <p:grpSpPr>
        <a:xfrm>
          <a:off x="0" y="0"/>
          <a:ext cx="0" cy="0"/>
          <a:chOff x="0" y="0"/>
          <a:chExt cx="0" cy="0"/>
        </a:xfrm>
      </p:grpSpPr>
      <p:sp>
        <p:nvSpPr>
          <p:cNvPr id="8" name="Retângulo 7">
            <a:extLst>
              <a:ext uri="{FF2B5EF4-FFF2-40B4-BE49-F238E27FC236}">
                <a16:creationId xmlns:a16="http://schemas.microsoft.com/office/drawing/2014/main" id="{40484E55-05EE-7279-A96F-8058BFE07A01}"/>
              </a:ext>
            </a:extLst>
          </p:cNvPr>
          <p:cNvSpPr/>
          <p:nvPr/>
        </p:nvSpPr>
        <p:spPr>
          <a:xfrm>
            <a:off x="0" y="6621517"/>
            <a:ext cx="12192000" cy="236483"/>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pSp>
        <p:nvGrpSpPr>
          <p:cNvPr id="40" name="Agrupar 39">
            <a:extLst>
              <a:ext uri="{FF2B5EF4-FFF2-40B4-BE49-F238E27FC236}">
                <a16:creationId xmlns:a16="http://schemas.microsoft.com/office/drawing/2014/main" id="{1A2D1AA4-6A33-03F3-F39F-11D610B7B887}"/>
              </a:ext>
            </a:extLst>
          </p:cNvPr>
          <p:cNvGrpSpPr/>
          <p:nvPr/>
        </p:nvGrpSpPr>
        <p:grpSpPr>
          <a:xfrm>
            <a:off x="-242203" y="0"/>
            <a:ext cx="160867" cy="1544673"/>
            <a:chOff x="6015566" y="2656663"/>
            <a:chExt cx="160867" cy="1544673"/>
          </a:xfrm>
        </p:grpSpPr>
        <p:sp>
          <p:nvSpPr>
            <p:cNvPr id="41" name="Retângulo 40">
              <a:extLst>
                <a:ext uri="{FF2B5EF4-FFF2-40B4-BE49-F238E27FC236}">
                  <a16:creationId xmlns:a16="http://schemas.microsoft.com/office/drawing/2014/main" id="{E676E7ED-9371-E002-D828-F2C2C83A1E12}"/>
                </a:ext>
              </a:extLst>
            </p:cNvPr>
            <p:cNvSpPr/>
            <p:nvPr/>
          </p:nvSpPr>
          <p:spPr>
            <a:xfrm>
              <a:off x="6015566" y="2656663"/>
              <a:ext cx="160867" cy="1608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2" name="Retângulo 41">
              <a:extLst>
                <a:ext uri="{FF2B5EF4-FFF2-40B4-BE49-F238E27FC236}">
                  <a16:creationId xmlns:a16="http://schemas.microsoft.com/office/drawing/2014/main" id="{8F446CDA-8B10-4FB0-F710-7CC30880E87B}"/>
                </a:ext>
              </a:extLst>
            </p:cNvPr>
            <p:cNvSpPr/>
            <p:nvPr/>
          </p:nvSpPr>
          <p:spPr>
            <a:xfrm>
              <a:off x="6015566" y="2890390"/>
              <a:ext cx="160867" cy="1608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3" name="Retângulo 42">
              <a:extLst>
                <a:ext uri="{FF2B5EF4-FFF2-40B4-BE49-F238E27FC236}">
                  <a16:creationId xmlns:a16="http://schemas.microsoft.com/office/drawing/2014/main" id="{D61FE311-A4D6-251B-6992-93AC6BFF50F4}"/>
                </a:ext>
              </a:extLst>
            </p:cNvPr>
            <p:cNvSpPr/>
            <p:nvPr/>
          </p:nvSpPr>
          <p:spPr>
            <a:xfrm>
              <a:off x="6015566" y="3124117"/>
              <a:ext cx="160867" cy="1608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4" name="Retângulo 43">
              <a:extLst>
                <a:ext uri="{FF2B5EF4-FFF2-40B4-BE49-F238E27FC236}">
                  <a16:creationId xmlns:a16="http://schemas.microsoft.com/office/drawing/2014/main" id="{EC2B24B9-D737-7EEE-9B9D-79ABC8F83099}"/>
                </a:ext>
              </a:extLst>
            </p:cNvPr>
            <p:cNvSpPr/>
            <p:nvPr/>
          </p:nvSpPr>
          <p:spPr>
            <a:xfrm>
              <a:off x="6015566" y="3353205"/>
              <a:ext cx="160867" cy="1608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5" name="Retângulo 44">
              <a:extLst>
                <a:ext uri="{FF2B5EF4-FFF2-40B4-BE49-F238E27FC236}">
                  <a16:creationId xmlns:a16="http://schemas.microsoft.com/office/drawing/2014/main" id="{14139C40-1EFC-D02D-D147-4CEA3043395D}"/>
                </a:ext>
              </a:extLst>
            </p:cNvPr>
            <p:cNvSpPr/>
            <p:nvPr/>
          </p:nvSpPr>
          <p:spPr>
            <a:xfrm>
              <a:off x="6015566" y="3582293"/>
              <a:ext cx="160867" cy="1608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6" name="Retângulo 45">
              <a:extLst>
                <a:ext uri="{FF2B5EF4-FFF2-40B4-BE49-F238E27FC236}">
                  <a16:creationId xmlns:a16="http://schemas.microsoft.com/office/drawing/2014/main" id="{1522E99A-DA47-19B0-E716-ABDA26224FDB}"/>
                </a:ext>
              </a:extLst>
            </p:cNvPr>
            <p:cNvSpPr/>
            <p:nvPr/>
          </p:nvSpPr>
          <p:spPr>
            <a:xfrm>
              <a:off x="6015566" y="3811381"/>
              <a:ext cx="160867" cy="1608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7" name="Retângulo 46">
              <a:extLst>
                <a:ext uri="{FF2B5EF4-FFF2-40B4-BE49-F238E27FC236}">
                  <a16:creationId xmlns:a16="http://schemas.microsoft.com/office/drawing/2014/main" id="{4A325AD3-E762-ACC5-A0D8-368CB5DECC61}"/>
                </a:ext>
              </a:extLst>
            </p:cNvPr>
            <p:cNvSpPr/>
            <p:nvPr/>
          </p:nvSpPr>
          <p:spPr>
            <a:xfrm>
              <a:off x="6015566" y="4040469"/>
              <a:ext cx="160867" cy="1608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grpSp>
      <p:sp>
        <p:nvSpPr>
          <p:cNvPr id="6" name="Retângulo 5">
            <a:extLst>
              <a:ext uri="{FF2B5EF4-FFF2-40B4-BE49-F238E27FC236}">
                <a16:creationId xmlns:a16="http://schemas.microsoft.com/office/drawing/2014/main" id="{BB4FB0FB-8602-AD88-B8F8-CDF9B0BC34ED}"/>
              </a:ext>
            </a:extLst>
          </p:cNvPr>
          <p:cNvSpPr/>
          <p:nvPr/>
        </p:nvSpPr>
        <p:spPr>
          <a:xfrm>
            <a:off x="-81336" y="-15231"/>
            <a:ext cx="12273336" cy="2489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 name="object 2">
            <a:extLst>
              <a:ext uri="{FF2B5EF4-FFF2-40B4-BE49-F238E27FC236}">
                <a16:creationId xmlns:a16="http://schemas.microsoft.com/office/drawing/2014/main" id="{105DED48-53C2-8ABA-48FE-9A6E0ED5D4F9}"/>
              </a:ext>
            </a:extLst>
          </p:cNvPr>
          <p:cNvSpPr txBox="1">
            <a:spLocks noGrp="1"/>
          </p:cNvSpPr>
          <p:nvPr>
            <p:ph type="title"/>
          </p:nvPr>
        </p:nvSpPr>
        <p:spPr>
          <a:xfrm>
            <a:off x="192953" y="353635"/>
            <a:ext cx="8637270" cy="393056"/>
          </a:xfrm>
          <a:prstGeom prst="rect">
            <a:avLst/>
          </a:prstGeom>
        </p:spPr>
        <p:txBody>
          <a:bodyPr vert="horz" wrap="square" lIns="0" tIns="12065" rIns="0" bIns="0" rtlCol="0">
            <a:spAutoFit/>
          </a:bodyPr>
          <a:lstStyle/>
          <a:p>
            <a:pPr marL="12700">
              <a:lnSpc>
                <a:spcPct val="100000"/>
              </a:lnSpc>
              <a:spcBef>
                <a:spcPts val="95"/>
              </a:spcBef>
            </a:pPr>
            <a:r>
              <a:rPr lang="pt-BR" dirty="0"/>
              <a:t>Panorama do Crédito</a:t>
            </a:r>
            <a:endParaRPr spc="-20" dirty="0"/>
          </a:p>
        </p:txBody>
      </p:sp>
      <p:sp>
        <p:nvSpPr>
          <p:cNvPr id="2" name="CaixaDeTexto 1">
            <a:extLst>
              <a:ext uri="{FF2B5EF4-FFF2-40B4-BE49-F238E27FC236}">
                <a16:creationId xmlns:a16="http://schemas.microsoft.com/office/drawing/2014/main" id="{1D86D2E4-F864-3697-30B2-9A68C447D7B0}"/>
              </a:ext>
            </a:extLst>
          </p:cNvPr>
          <p:cNvSpPr txBox="1"/>
          <p:nvPr/>
        </p:nvSpPr>
        <p:spPr>
          <a:xfrm>
            <a:off x="7984408" y="6456550"/>
            <a:ext cx="4205639" cy="276999"/>
          </a:xfrm>
          <a:prstGeom prst="rect">
            <a:avLst/>
          </a:prstGeom>
          <a:noFill/>
        </p:spPr>
        <p:txBody>
          <a:bodyPr wrap="none" rtlCol="0">
            <a:spAutoFit/>
          </a:bodyPr>
          <a:lstStyle/>
          <a:p>
            <a:pPr algn="r"/>
            <a:r>
              <a:rPr lang="pt-BR" sz="1200" dirty="0">
                <a:solidFill>
                  <a:srgbClr val="FF0000"/>
                </a:solidFill>
                <a:latin typeface="Open Sans" panose="020B0606030504020204" pitchFamily="34" charset="0"/>
                <a:ea typeface="Open Sans" panose="020B0606030504020204" pitchFamily="34" charset="0"/>
                <a:cs typeface="Open Sans" panose="020B0606030504020204" pitchFamily="34" charset="0"/>
              </a:rPr>
              <a:t>Fonte: Panorama do Crédito Dezembro 2024 - Febraban</a:t>
            </a:r>
          </a:p>
        </p:txBody>
      </p:sp>
      <p:sp>
        <p:nvSpPr>
          <p:cNvPr id="5" name="CaixaDeTexto 4">
            <a:extLst>
              <a:ext uri="{FF2B5EF4-FFF2-40B4-BE49-F238E27FC236}">
                <a16:creationId xmlns:a16="http://schemas.microsoft.com/office/drawing/2014/main" id="{5912DDCE-2BB9-2FA0-CC2A-B93E8EFFDC2D}"/>
              </a:ext>
            </a:extLst>
          </p:cNvPr>
          <p:cNvSpPr txBox="1"/>
          <p:nvPr/>
        </p:nvSpPr>
        <p:spPr>
          <a:xfrm>
            <a:off x="228451" y="804417"/>
            <a:ext cx="10911569" cy="646331"/>
          </a:xfrm>
          <a:prstGeom prst="rect">
            <a:avLst/>
          </a:prstGeom>
          <a:noFill/>
        </p:spPr>
        <p:txBody>
          <a:bodyPr wrap="square">
            <a:spAutoFit/>
          </a:bodyPr>
          <a:lstStyle/>
          <a:p>
            <a:r>
              <a:rPr lang="pt-BR" dirty="0">
                <a:solidFill>
                  <a:schemeClr val="tx2"/>
                </a:solidFill>
                <a:latin typeface="+mj-lt"/>
                <a:ea typeface="Open Sans" panose="020B0606030504020204" pitchFamily="34" charset="0"/>
                <a:cs typeface="Open Sans" panose="020B0606030504020204" pitchFamily="34" charset="0"/>
              </a:rPr>
              <a:t>Em relação às condições de financiamento, a taxa média de juros do SFN subiu 0,1 pp em dezembro, encerrando 2024 em 28,7% aa.</a:t>
            </a:r>
          </a:p>
        </p:txBody>
      </p:sp>
      <p:sp>
        <p:nvSpPr>
          <p:cNvPr id="7" name="CaixaDeTexto 6">
            <a:extLst>
              <a:ext uri="{FF2B5EF4-FFF2-40B4-BE49-F238E27FC236}">
                <a16:creationId xmlns:a16="http://schemas.microsoft.com/office/drawing/2014/main" id="{3A7F7988-F538-4CDD-C96A-F2CC4F7AE833}"/>
              </a:ext>
            </a:extLst>
          </p:cNvPr>
          <p:cNvSpPr txBox="1"/>
          <p:nvPr/>
        </p:nvSpPr>
        <p:spPr>
          <a:xfrm>
            <a:off x="224657" y="1532844"/>
            <a:ext cx="7263963" cy="5262979"/>
          </a:xfrm>
          <a:prstGeom prst="rect">
            <a:avLst/>
          </a:prstGeom>
          <a:noFill/>
        </p:spPr>
        <p:txBody>
          <a:bodyPr wrap="square">
            <a:spAutoFit/>
          </a:bodyPr>
          <a:lstStyle/>
          <a:p>
            <a:pPr marL="285750" indent="-285750">
              <a:buFont typeface="Wingdings" panose="05000000000000000000" pitchFamily="2" charset="2"/>
              <a:buChar char="q"/>
            </a:pPr>
            <a:r>
              <a:rPr lang="pt-BR" sz="1600" dirty="0"/>
              <a:t>O número representa um incremento de 0,5 pp no ano, após recuar 1,5 pp em 2023. A alta tem sido pressionada pelos maiores custos de captação, em resposta ao novo ciclo de alta da taxa Selic e elevação da curva de juros futuros (refletindo também o aumento do risco fiscal). </a:t>
            </a:r>
          </a:p>
          <a:p>
            <a:pPr marL="285750" indent="-285750">
              <a:buFont typeface="Wingdings" panose="05000000000000000000" pitchFamily="2" charset="2"/>
              <a:buChar char="q"/>
            </a:pPr>
            <a:endParaRPr lang="pt-BR" sz="1600" dirty="0"/>
          </a:p>
          <a:p>
            <a:pPr marL="285750" indent="-285750">
              <a:buFont typeface="Wingdings" panose="05000000000000000000" pitchFamily="2" charset="2"/>
              <a:buChar char="q"/>
            </a:pPr>
            <a:r>
              <a:rPr lang="pt-BR" sz="1600" dirty="0"/>
              <a:t>Em relação à 2023, houve modesta alta da taxa média da carteira livre (+0,2 pp, para 40,8% aa), puxada pelo crédito às empresas (de 21,1% aa para 22,1% aa), enquanto a taxa média para as famílias recuou de 53,9% aa para 53,0% aa. A explicação para isto decorre da mudança do mix da carteira, com ganho de participação de linhas mais seguras e com menores taxas, como veículos e cartão de crédito à vista, e queda de representatividade do cartão rotativo, cujo saldo encolheu 1,4% no ano; além da redução do custo do cartão de crédito parcelado com juros (-25,8 pp, para 171,2% aa).</a:t>
            </a:r>
          </a:p>
          <a:p>
            <a:pPr marL="285750" indent="-285750">
              <a:buFont typeface="Wingdings" panose="05000000000000000000" pitchFamily="2" charset="2"/>
              <a:buChar char="q"/>
            </a:pPr>
            <a:endParaRPr lang="pt-BR" sz="1600" dirty="0"/>
          </a:p>
          <a:p>
            <a:pPr marL="285750" indent="-285750">
              <a:buFont typeface="Wingdings" panose="05000000000000000000" pitchFamily="2" charset="2"/>
              <a:buChar char="q"/>
            </a:pPr>
            <a:r>
              <a:rPr lang="pt-BR" sz="1600" dirty="0"/>
              <a:t>Esse movimento contrasta com a trajetória de alta das taxas de juros, indicando que o custo final para os tomadores têm aumentado em ritmo mais lento do que o aumento do custo de captação para as instituições financeiras. De forma similar, o resultado pode ser explicado por índices de inadimplência ainda bem-comportados e pelo mix de carteira com maior participação de linhas mais seguras</a:t>
            </a:r>
          </a:p>
        </p:txBody>
      </p:sp>
      <p:pic>
        <p:nvPicPr>
          <p:cNvPr id="11" name="Imagem 10">
            <a:extLst>
              <a:ext uri="{FF2B5EF4-FFF2-40B4-BE49-F238E27FC236}">
                <a16:creationId xmlns:a16="http://schemas.microsoft.com/office/drawing/2014/main" id="{6BC4FC8B-85E0-BBEE-63A7-CFC1A8E09CE6}"/>
              </a:ext>
            </a:extLst>
          </p:cNvPr>
          <p:cNvPicPr>
            <a:picLocks noChangeAspect="1"/>
          </p:cNvPicPr>
          <p:nvPr/>
        </p:nvPicPr>
        <p:blipFill>
          <a:blip r:embed="rId2"/>
          <a:stretch>
            <a:fillRect/>
          </a:stretch>
        </p:blipFill>
        <p:spPr>
          <a:xfrm>
            <a:off x="7614745" y="1646304"/>
            <a:ext cx="4428534" cy="4081953"/>
          </a:xfrm>
          <a:prstGeom prst="rect">
            <a:avLst/>
          </a:prstGeom>
        </p:spPr>
      </p:pic>
    </p:spTree>
    <p:extLst>
      <p:ext uri="{BB962C8B-B14F-4D97-AF65-F5344CB8AC3E}">
        <p14:creationId xmlns:p14="http://schemas.microsoft.com/office/powerpoint/2010/main" val="6615656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66885A-5081-E1D4-A246-5ACDB9108FC7}"/>
            </a:ext>
          </a:extLst>
        </p:cNvPr>
        <p:cNvGrpSpPr/>
        <p:nvPr/>
      </p:nvGrpSpPr>
      <p:grpSpPr>
        <a:xfrm>
          <a:off x="0" y="0"/>
          <a:ext cx="0" cy="0"/>
          <a:chOff x="0" y="0"/>
          <a:chExt cx="0" cy="0"/>
        </a:xfrm>
      </p:grpSpPr>
      <p:grpSp>
        <p:nvGrpSpPr>
          <p:cNvPr id="40" name="Agrupar 39">
            <a:extLst>
              <a:ext uri="{FF2B5EF4-FFF2-40B4-BE49-F238E27FC236}">
                <a16:creationId xmlns:a16="http://schemas.microsoft.com/office/drawing/2014/main" id="{97DFB9BD-2522-E99C-D1E2-8F4AEEE2B78F}"/>
              </a:ext>
            </a:extLst>
          </p:cNvPr>
          <p:cNvGrpSpPr/>
          <p:nvPr/>
        </p:nvGrpSpPr>
        <p:grpSpPr>
          <a:xfrm>
            <a:off x="-242203" y="0"/>
            <a:ext cx="160867" cy="1544673"/>
            <a:chOff x="6015566" y="2656663"/>
            <a:chExt cx="160867" cy="1544673"/>
          </a:xfrm>
        </p:grpSpPr>
        <p:sp>
          <p:nvSpPr>
            <p:cNvPr id="41" name="Retângulo 40">
              <a:extLst>
                <a:ext uri="{FF2B5EF4-FFF2-40B4-BE49-F238E27FC236}">
                  <a16:creationId xmlns:a16="http://schemas.microsoft.com/office/drawing/2014/main" id="{2E576F57-DFF4-8558-C110-18EFC696AC0C}"/>
                </a:ext>
              </a:extLst>
            </p:cNvPr>
            <p:cNvSpPr/>
            <p:nvPr/>
          </p:nvSpPr>
          <p:spPr>
            <a:xfrm>
              <a:off x="6015566" y="2656663"/>
              <a:ext cx="160867" cy="1608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2" name="Retângulo 41">
              <a:extLst>
                <a:ext uri="{FF2B5EF4-FFF2-40B4-BE49-F238E27FC236}">
                  <a16:creationId xmlns:a16="http://schemas.microsoft.com/office/drawing/2014/main" id="{BBF4E1CA-0F1D-CF5C-6041-8D1E77056989}"/>
                </a:ext>
              </a:extLst>
            </p:cNvPr>
            <p:cNvSpPr/>
            <p:nvPr/>
          </p:nvSpPr>
          <p:spPr>
            <a:xfrm>
              <a:off x="6015566" y="2890390"/>
              <a:ext cx="160867" cy="1608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3" name="Retângulo 42">
              <a:extLst>
                <a:ext uri="{FF2B5EF4-FFF2-40B4-BE49-F238E27FC236}">
                  <a16:creationId xmlns:a16="http://schemas.microsoft.com/office/drawing/2014/main" id="{27E9A3AF-8780-9761-0A77-58101ABF0D05}"/>
                </a:ext>
              </a:extLst>
            </p:cNvPr>
            <p:cNvSpPr/>
            <p:nvPr/>
          </p:nvSpPr>
          <p:spPr>
            <a:xfrm>
              <a:off x="6015566" y="3124117"/>
              <a:ext cx="160867" cy="1608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4" name="Retângulo 43">
              <a:extLst>
                <a:ext uri="{FF2B5EF4-FFF2-40B4-BE49-F238E27FC236}">
                  <a16:creationId xmlns:a16="http://schemas.microsoft.com/office/drawing/2014/main" id="{BBCE3462-5481-7374-EC47-3EBF5EEC368A}"/>
                </a:ext>
              </a:extLst>
            </p:cNvPr>
            <p:cNvSpPr/>
            <p:nvPr/>
          </p:nvSpPr>
          <p:spPr>
            <a:xfrm>
              <a:off x="6015566" y="3353205"/>
              <a:ext cx="160867" cy="1608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5" name="Retângulo 44">
              <a:extLst>
                <a:ext uri="{FF2B5EF4-FFF2-40B4-BE49-F238E27FC236}">
                  <a16:creationId xmlns:a16="http://schemas.microsoft.com/office/drawing/2014/main" id="{D3C2159D-A800-814C-A847-18623258A7AD}"/>
                </a:ext>
              </a:extLst>
            </p:cNvPr>
            <p:cNvSpPr/>
            <p:nvPr/>
          </p:nvSpPr>
          <p:spPr>
            <a:xfrm>
              <a:off x="6015566" y="3582293"/>
              <a:ext cx="160867" cy="1608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6" name="Retângulo 45">
              <a:extLst>
                <a:ext uri="{FF2B5EF4-FFF2-40B4-BE49-F238E27FC236}">
                  <a16:creationId xmlns:a16="http://schemas.microsoft.com/office/drawing/2014/main" id="{379228A0-7681-ACC7-6D57-7F7CEE633935}"/>
                </a:ext>
              </a:extLst>
            </p:cNvPr>
            <p:cNvSpPr/>
            <p:nvPr/>
          </p:nvSpPr>
          <p:spPr>
            <a:xfrm>
              <a:off x="6015566" y="3811381"/>
              <a:ext cx="160867" cy="1608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7" name="Retângulo 46">
              <a:extLst>
                <a:ext uri="{FF2B5EF4-FFF2-40B4-BE49-F238E27FC236}">
                  <a16:creationId xmlns:a16="http://schemas.microsoft.com/office/drawing/2014/main" id="{5B1CF8DC-DE0E-01D2-E2CC-70A1718E3563}"/>
                </a:ext>
              </a:extLst>
            </p:cNvPr>
            <p:cNvSpPr/>
            <p:nvPr/>
          </p:nvSpPr>
          <p:spPr>
            <a:xfrm>
              <a:off x="6015566" y="4040469"/>
              <a:ext cx="160867" cy="1608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grpSp>
      <p:sp>
        <p:nvSpPr>
          <p:cNvPr id="6" name="Retângulo 5">
            <a:extLst>
              <a:ext uri="{FF2B5EF4-FFF2-40B4-BE49-F238E27FC236}">
                <a16:creationId xmlns:a16="http://schemas.microsoft.com/office/drawing/2014/main" id="{849C1132-7103-676D-71D6-59AF7DEE44E5}"/>
              </a:ext>
            </a:extLst>
          </p:cNvPr>
          <p:cNvSpPr/>
          <p:nvPr/>
        </p:nvSpPr>
        <p:spPr>
          <a:xfrm>
            <a:off x="-81336" y="-15231"/>
            <a:ext cx="12273336" cy="2489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 name="object 2">
            <a:extLst>
              <a:ext uri="{FF2B5EF4-FFF2-40B4-BE49-F238E27FC236}">
                <a16:creationId xmlns:a16="http://schemas.microsoft.com/office/drawing/2014/main" id="{5679E72C-ADBC-789C-06B3-F7510E5BB105}"/>
              </a:ext>
            </a:extLst>
          </p:cNvPr>
          <p:cNvSpPr txBox="1">
            <a:spLocks noGrp="1"/>
          </p:cNvSpPr>
          <p:nvPr>
            <p:ph type="title"/>
          </p:nvPr>
        </p:nvSpPr>
        <p:spPr>
          <a:xfrm>
            <a:off x="192953" y="353635"/>
            <a:ext cx="8637270" cy="393056"/>
          </a:xfrm>
          <a:prstGeom prst="rect">
            <a:avLst/>
          </a:prstGeom>
        </p:spPr>
        <p:txBody>
          <a:bodyPr vert="horz" wrap="square" lIns="0" tIns="12065" rIns="0" bIns="0" rtlCol="0">
            <a:spAutoFit/>
          </a:bodyPr>
          <a:lstStyle/>
          <a:p>
            <a:pPr marL="12700">
              <a:lnSpc>
                <a:spcPct val="100000"/>
              </a:lnSpc>
              <a:spcBef>
                <a:spcPts val="95"/>
              </a:spcBef>
            </a:pPr>
            <a:r>
              <a:rPr lang="pt-BR" dirty="0"/>
              <a:t>Panorama do Crédito</a:t>
            </a:r>
            <a:endParaRPr spc="-20" dirty="0"/>
          </a:p>
        </p:txBody>
      </p:sp>
      <p:sp>
        <p:nvSpPr>
          <p:cNvPr id="2" name="CaixaDeTexto 1">
            <a:extLst>
              <a:ext uri="{FF2B5EF4-FFF2-40B4-BE49-F238E27FC236}">
                <a16:creationId xmlns:a16="http://schemas.microsoft.com/office/drawing/2014/main" id="{B3B803DD-4C48-1B34-AB19-AB41A3DD011B}"/>
              </a:ext>
            </a:extLst>
          </p:cNvPr>
          <p:cNvSpPr txBox="1"/>
          <p:nvPr/>
        </p:nvSpPr>
        <p:spPr>
          <a:xfrm>
            <a:off x="7984408" y="6188533"/>
            <a:ext cx="4205639" cy="276999"/>
          </a:xfrm>
          <a:prstGeom prst="rect">
            <a:avLst/>
          </a:prstGeom>
          <a:noFill/>
        </p:spPr>
        <p:txBody>
          <a:bodyPr wrap="none" rtlCol="0">
            <a:spAutoFit/>
          </a:bodyPr>
          <a:lstStyle/>
          <a:p>
            <a:pPr algn="r"/>
            <a:r>
              <a:rPr lang="pt-BR" sz="1200" dirty="0">
                <a:solidFill>
                  <a:srgbClr val="FF0000"/>
                </a:solidFill>
                <a:latin typeface="Open Sans" panose="020B0606030504020204" pitchFamily="34" charset="0"/>
                <a:ea typeface="Open Sans" panose="020B0606030504020204" pitchFamily="34" charset="0"/>
                <a:cs typeface="Open Sans" panose="020B0606030504020204" pitchFamily="34" charset="0"/>
              </a:rPr>
              <a:t>Fonte: Panorama do Crédito Dezembro 2024 - Febraban</a:t>
            </a:r>
          </a:p>
        </p:txBody>
      </p:sp>
      <p:sp>
        <p:nvSpPr>
          <p:cNvPr id="8" name="Retângulo 7">
            <a:extLst>
              <a:ext uri="{FF2B5EF4-FFF2-40B4-BE49-F238E27FC236}">
                <a16:creationId xmlns:a16="http://schemas.microsoft.com/office/drawing/2014/main" id="{B5796E3A-10E8-9AF7-16BE-331E048053BD}"/>
              </a:ext>
            </a:extLst>
          </p:cNvPr>
          <p:cNvSpPr/>
          <p:nvPr/>
        </p:nvSpPr>
        <p:spPr>
          <a:xfrm>
            <a:off x="0" y="6621517"/>
            <a:ext cx="12192000" cy="236483"/>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0" name="Imagem 9">
            <a:extLst>
              <a:ext uri="{FF2B5EF4-FFF2-40B4-BE49-F238E27FC236}">
                <a16:creationId xmlns:a16="http://schemas.microsoft.com/office/drawing/2014/main" id="{2E87F4BD-AE0A-D5F1-9429-5381E6378EDF}"/>
              </a:ext>
            </a:extLst>
          </p:cNvPr>
          <p:cNvPicPr>
            <a:picLocks noChangeAspect="1"/>
          </p:cNvPicPr>
          <p:nvPr/>
        </p:nvPicPr>
        <p:blipFill>
          <a:blip r:embed="rId2"/>
          <a:stretch>
            <a:fillRect/>
          </a:stretch>
        </p:blipFill>
        <p:spPr>
          <a:xfrm>
            <a:off x="303361" y="1544739"/>
            <a:ext cx="4143953" cy="4115374"/>
          </a:xfrm>
          <a:prstGeom prst="rect">
            <a:avLst/>
          </a:prstGeom>
        </p:spPr>
      </p:pic>
      <p:pic>
        <p:nvPicPr>
          <p:cNvPr id="12" name="Imagem 11">
            <a:extLst>
              <a:ext uri="{FF2B5EF4-FFF2-40B4-BE49-F238E27FC236}">
                <a16:creationId xmlns:a16="http://schemas.microsoft.com/office/drawing/2014/main" id="{E2614AE5-3FAC-3BF6-1501-919139997C8A}"/>
              </a:ext>
            </a:extLst>
          </p:cNvPr>
          <p:cNvPicPr>
            <a:picLocks noChangeAspect="1"/>
          </p:cNvPicPr>
          <p:nvPr/>
        </p:nvPicPr>
        <p:blipFill>
          <a:blip r:embed="rId3"/>
          <a:stretch>
            <a:fillRect/>
          </a:stretch>
        </p:blipFill>
        <p:spPr>
          <a:xfrm>
            <a:off x="6447149" y="1512538"/>
            <a:ext cx="4153480" cy="4305901"/>
          </a:xfrm>
          <a:prstGeom prst="rect">
            <a:avLst/>
          </a:prstGeom>
        </p:spPr>
      </p:pic>
      <p:sp>
        <p:nvSpPr>
          <p:cNvPr id="13" name="CaixaDeTexto 12">
            <a:extLst>
              <a:ext uri="{FF2B5EF4-FFF2-40B4-BE49-F238E27FC236}">
                <a16:creationId xmlns:a16="http://schemas.microsoft.com/office/drawing/2014/main" id="{EE1569FD-8B5A-7F32-2661-883A7E67EB69}"/>
              </a:ext>
            </a:extLst>
          </p:cNvPr>
          <p:cNvSpPr txBox="1"/>
          <p:nvPr/>
        </p:nvSpPr>
        <p:spPr>
          <a:xfrm>
            <a:off x="228451" y="804417"/>
            <a:ext cx="10911569" cy="646331"/>
          </a:xfrm>
          <a:prstGeom prst="rect">
            <a:avLst/>
          </a:prstGeom>
          <a:noFill/>
        </p:spPr>
        <p:txBody>
          <a:bodyPr wrap="square">
            <a:spAutoFit/>
          </a:bodyPr>
          <a:lstStyle/>
          <a:p>
            <a:r>
              <a:rPr lang="pt-BR" dirty="0">
                <a:solidFill>
                  <a:schemeClr val="tx2"/>
                </a:solidFill>
                <a:latin typeface="+mj-lt"/>
                <a:ea typeface="Open Sans" panose="020B0606030504020204" pitchFamily="34" charset="0"/>
                <a:cs typeface="Open Sans" panose="020B0606030504020204" pitchFamily="34" charset="0"/>
              </a:rPr>
              <a:t>Em relação às condições de financiamento, a taxa média de juros do SFN subiu 0,1 pp em dezembro, encerrando 2024 em 28,7% aa.</a:t>
            </a:r>
          </a:p>
        </p:txBody>
      </p:sp>
    </p:spTree>
    <p:extLst>
      <p:ext uri="{BB962C8B-B14F-4D97-AF65-F5344CB8AC3E}">
        <p14:creationId xmlns:p14="http://schemas.microsoft.com/office/powerpoint/2010/main" val="17111762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99DB88-F7E2-363D-B62D-214B0AA12F7F}"/>
            </a:ext>
          </a:extLst>
        </p:cNvPr>
        <p:cNvGrpSpPr/>
        <p:nvPr/>
      </p:nvGrpSpPr>
      <p:grpSpPr>
        <a:xfrm>
          <a:off x="0" y="0"/>
          <a:ext cx="0" cy="0"/>
          <a:chOff x="0" y="0"/>
          <a:chExt cx="0" cy="0"/>
        </a:xfrm>
      </p:grpSpPr>
      <p:grpSp>
        <p:nvGrpSpPr>
          <p:cNvPr id="40" name="Agrupar 39">
            <a:extLst>
              <a:ext uri="{FF2B5EF4-FFF2-40B4-BE49-F238E27FC236}">
                <a16:creationId xmlns:a16="http://schemas.microsoft.com/office/drawing/2014/main" id="{76AF2673-F676-68FC-DB32-C3752D6F63ED}"/>
              </a:ext>
            </a:extLst>
          </p:cNvPr>
          <p:cNvGrpSpPr/>
          <p:nvPr/>
        </p:nvGrpSpPr>
        <p:grpSpPr>
          <a:xfrm>
            <a:off x="-242203" y="0"/>
            <a:ext cx="160867" cy="1544673"/>
            <a:chOff x="6015566" y="2656663"/>
            <a:chExt cx="160867" cy="1544673"/>
          </a:xfrm>
        </p:grpSpPr>
        <p:sp>
          <p:nvSpPr>
            <p:cNvPr id="41" name="Retângulo 40">
              <a:extLst>
                <a:ext uri="{FF2B5EF4-FFF2-40B4-BE49-F238E27FC236}">
                  <a16:creationId xmlns:a16="http://schemas.microsoft.com/office/drawing/2014/main" id="{A77085CB-CB35-D975-0E24-3FA50F4E7FBA}"/>
                </a:ext>
              </a:extLst>
            </p:cNvPr>
            <p:cNvSpPr/>
            <p:nvPr/>
          </p:nvSpPr>
          <p:spPr>
            <a:xfrm>
              <a:off x="6015566" y="2656663"/>
              <a:ext cx="160867" cy="1608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2" name="Retângulo 41">
              <a:extLst>
                <a:ext uri="{FF2B5EF4-FFF2-40B4-BE49-F238E27FC236}">
                  <a16:creationId xmlns:a16="http://schemas.microsoft.com/office/drawing/2014/main" id="{8EECF316-B124-08A3-4D34-043874441645}"/>
                </a:ext>
              </a:extLst>
            </p:cNvPr>
            <p:cNvSpPr/>
            <p:nvPr/>
          </p:nvSpPr>
          <p:spPr>
            <a:xfrm>
              <a:off x="6015566" y="2890390"/>
              <a:ext cx="160867" cy="1608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3" name="Retângulo 42">
              <a:extLst>
                <a:ext uri="{FF2B5EF4-FFF2-40B4-BE49-F238E27FC236}">
                  <a16:creationId xmlns:a16="http://schemas.microsoft.com/office/drawing/2014/main" id="{A80D6888-F73C-095F-1DCC-6D41842EACC0}"/>
                </a:ext>
              </a:extLst>
            </p:cNvPr>
            <p:cNvSpPr/>
            <p:nvPr/>
          </p:nvSpPr>
          <p:spPr>
            <a:xfrm>
              <a:off x="6015566" y="3124117"/>
              <a:ext cx="160867" cy="1608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4" name="Retângulo 43">
              <a:extLst>
                <a:ext uri="{FF2B5EF4-FFF2-40B4-BE49-F238E27FC236}">
                  <a16:creationId xmlns:a16="http://schemas.microsoft.com/office/drawing/2014/main" id="{14DD2035-25F8-F785-8175-9EF3CC6DD300}"/>
                </a:ext>
              </a:extLst>
            </p:cNvPr>
            <p:cNvSpPr/>
            <p:nvPr/>
          </p:nvSpPr>
          <p:spPr>
            <a:xfrm>
              <a:off x="6015566" y="3353205"/>
              <a:ext cx="160867" cy="1608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5" name="Retângulo 44">
              <a:extLst>
                <a:ext uri="{FF2B5EF4-FFF2-40B4-BE49-F238E27FC236}">
                  <a16:creationId xmlns:a16="http://schemas.microsoft.com/office/drawing/2014/main" id="{8126706D-A68F-0DCE-6BA2-7D87D7BB3812}"/>
                </a:ext>
              </a:extLst>
            </p:cNvPr>
            <p:cNvSpPr/>
            <p:nvPr/>
          </p:nvSpPr>
          <p:spPr>
            <a:xfrm>
              <a:off x="6015566" y="3582293"/>
              <a:ext cx="160867" cy="1608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6" name="Retângulo 45">
              <a:extLst>
                <a:ext uri="{FF2B5EF4-FFF2-40B4-BE49-F238E27FC236}">
                  <a16:creationId xmlns:a16="http://schemas.microsoft.com/office/drawing/2014/main" id="{FAA0EC7D-AFA6-0DC6-83DF-8F22460DC292}"/>
                </a:ext>
              </a:extLst>
            </p:cNvPr>
            <p:cNvSpPr/>
            <p:nvPr/>
          </p:nvSpPr>
          <p:spPr>
            <a:xfrm>
              <a:off x="6015566" y="3811381"/>
              <a:ext cx="160867" cy="1608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7" name="Retângulo 46">
              <a:extLst>
                <a:ext uri="{FF2B5EF4-FFF2-40B4-BE49-F238E27FC236}">
                  <a16:creationId xmlns:a16="http://schemas.microsoft.com/office/drawing/2014/main" id="{DE47DEC9-6B8B-B43A-34A9-BE2D99E3EAB1}"/>
                </a:ext>
              </a:extLst>
            </p:cNvPr>
            <p:cNvSpPr/>
            <p:nvPr/>
          </p:nvSpPr>
          <p:spPr>
            <a:xfrm>
              <a:off x="6015566" y="4040469"/>
              <a:ext cx="160867" cy="1608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grpSp>
      <p:sp>
        <p:nvSpPr>
          <p:cNvPr id="6" name="Retângulo 5">
            <a:extLst>
              <a:ext uri="{FF2B5EF4-FFF2-40B4-BE49-F238E27FC236}">
                <a16:creationId xmlns:a16="http://schemas.microsoft.com/office/drawing/2014/main" id="{9BC54A43-22A7-40A5-92CF-34811161A082}"/>
              </a:ext>
            </a:extLst>
          </p:cNvPr>
          <p:cNvSpPr/>
          <p:nvPr/>
        </p:nvSpPr>
        <p:spPr>
          <a:xfrm>
            <a:off x="-81336" y="-15231"/>
            <a:ext cx="12273336" cy="2489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 name="object 2">
            <a:extLst>
              <a:ext uri="{FF2B5EF4-FFF2-40B4-BE49-F238E27FC236}">
                <a16:creationId xmlns:a16="http://schemas.microsoft.com/office/drawing/2014/main" id="{D359FF2A-4EF8-E34A-CBD6-FAEB77EA7544}"/>
              </a:ext>
            </a:extLst>
          </p:cNvPr>
          <p:cNvSpPr txBox="1">
            <a:spLocks noGrp="1"/>
          </p:cNvSpPr>
          <p:nvPr>
            <p:ph type="title"/>
          </p:nvPr>
        </p:nvSpPr>
        <p:spPr>
          <a:xfrm>
            <a:off x="192953" y="353635"/>
            <a:ext cx="8637270" cy="393056"/>
          </a:xfrm>
          <a:prstGeom prst="rect">
            <a:avLst/>
          </a:prstGeom>
        </p:spPr>
        <p:txBody>
          <a:bodyPr vert="horz" wrap="square" lIns="0" tIns="12065" rIns="0" bIns="0" rtlCol="0">
            <a:spAutoFit/>
          </a:bodyPr>
          <a:lstStyle/>
          <a:p>
            <a:pPr marL="12700">
              <a:lnSpc>
                <a:spcPct val="100000"/>
              </a:lnSpc>
              <a:spcBef>
                <a:spcPts val="95"/>
              </a:spcBef>
            </a:pPr>
            <a:r>
              <a:rPr lang="pt-BR" dirty="0"/>
              <a:t>Panorama do Crédito</a:t>
            </a:r>
            <a:endParaRPr spc="-20" dirty="0"/>
          </a:p>
        </p:txBody>
      </p:sp>
      <p:sp>
        <p:nvSpPr>
          <p:cNvPr id="2" name="CaixaDeTexto 1">
            <a:extLst>
              <a:ext uri="{FF2B5EF4-FFF2-40B4-BE49-F238E27FC236}">
                <a16:creationId xmlns:a16="http://schemas.microsoft.com/office/drawing/2014/main" id="{3BE4806B-0749-3045-248C-756B3A7763F6}"/>
              </a:ext>
            </a:extLst>
          </p:cNvPr>
          <p:cNvSpPr txBox="1"/>
          <p:nvPr/>
        </p:nvSpPr>
        <p:spPr>
          <a:xfrm>
            <a:off x="7984408" y="6188533"/>
            <a:ext cx="4205639" cy="276999"/>
          </a:xfrm>
          <a:prstGeom prst="rect">
            <a:avLst/>
          </a:prstGeom>
          <a:noFill/>
        </p:spPr>
        <p:txBody>
          <a:bodyPr wrap="none" rtlCol="0">
            <a:spAutoFit/>
          </a:bodyPr>
          <a:lstStyle/>
          <a:p>
            <a:pPr algn="r"/>
            <a:r>
              <a:rPr lang="pt-BR" sz="1200" dirty="0">
                <a:solidFill>
                  <a:srgbClr val="FF0000"/>
                </a:solidFill>
                <a:latin typeface="Open Sans" panose="020B0606030504020204" pitchFamily="34" charset="0"/>
                <a:ea typeface="Open Sans" panose="020B0606030504020204" pitchFamily="34" charset="0"/>
                <a:cs typeface="Open Sans" panose="020B0606030504020204" pitchFamily="34" charset="0"/>
              </a:rPr>
              <a:t>Fonte: Panorama do Crédito Dezembro 2024 - Febraban</a:t>
            </a:r>
          </a:p>
        </p:txBody>
      </p:sp>
      <p:sp>
        <p:nvSpPr>
          <p:cNvPr id="5" name="CaixaDeTexto 4">
            <a:extLst>
              <a:ext uri="{FF2B5EF4-FFF2-40B4-BE49-F238E27FC236}">
                <a16:creationId xmlns:a16="http://schemas.microsoft.com/office/drawing/2014/main" id="{337A1740-D34C-2262-6F71-A88CDC7888DE}"/>
              </a:ext>
            </a:extLst>
          </p:cNvPr>
          <p:cNvSpPr txBox="1"/>
          <p:nvPr/>
        </p:nvSpPr>
        <p:spPr>
          <a:xfrm>
            <a:off x="244220" y="804417"/>
            <a:ext cx="11706042" cy="646331"/>
          </a:xfrm>
          <a:prstGeom prst="rect">
            <a:avLst/>
          </a:prstGeom>
          <a:noFill/>
        </p:spPr>
        <p:txBody>
          <a:bodyPr wrap="square">
            <a:spAutoFit/>
          </a:bodyPr>
          <a:lstStyle/>
          <a:p>
            <a:r>
              <a:rPr lang="pt-BR" dirty="0">
                <a:solidFill>
                  <a:schemeClr val="tx2"/>
                </a:solidFill>
                <a:latin typeface="+mj-lt"/>
                <a:ea typeface="Open Sans" panose="020B0606030504020204" pitchFamily="34" charset="0"/>
                <a:cs typeface="Open Sans" panose="020B0606030504020204" pitchFamily="34" charset="0"/>
              </a:rPr>
              <a:t> De toda forma, importante observar que o spread médio do sistema fechou 2024 em 17,8 pp, menor patamar desde </a:t>
            </a:r>
            <a:r>
              <a:rPr lang="pt-BR" dirty="0" err="1">
                <a:solidFill>
                  <a:schemeClr val="tx2"/>
                </a:solidFill>
                <a:latin typeface="+mj-lt"/>
                <a:ea typeface="Open Sans" panose="020B0606030504020204" pitchFamily="34" charset="0"/>
                <a:cs typeface="Open Sans" panose="020B0606030504020204" pitchFamily="34" charset="0"/>
              </a:rPr>
              <a:t>jun</a:t>
            </a:r>
            <a:r>
              <a:rPr lang="pt-BR" dirty="0">
                <a:solidFill>
                  <a:schemeClr val="tx2"/>
                </a:solidFill>
                <a:latin typeface="+mj-lt"/>
                <a:ea typeface="Open Sans" panose="020B0606030504020204" pitchFamily="34" charset="0"/>
                <a:cs typeface="Open Sans" panose="020B0606030504020204" pitchFamily="34" charset="0"/>
              </a:rPr>
              <a:t>/22, com recuo de 0,7 pp em dezembro e 1,7 pp no ano. </a:t>
            </a:r>
          </a:p>
        </p:txBody>
      </p:sp>
      <p:sp>
        <p:nvSpPr>
          <p:cNvPr id="8" name="Retângulo 7">
            <a:extLst>
              <a:ext uri="{FF2B5EF4-FFF2-40B4-BE49-F238E27FC236}">
                <a16:creationId xmlns:a16="http://schemas.microsoft.com/office/drawing/2014/main" id="{B6EA59DE-603D-749B-54D5-449692194956}"/>
              </a:ext>
            </a:extLst>
          </p:cNvPr>
          <p:cNvSpPr/>
          <p:nvPr/>
        </p:nvSpPr>
        <p:spPr>
          <a:xfrm>
            <a:off x="0" y="6621517"/>
            <a:ext cx="12192000" cy="236483"/>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0" name="Imagem 9">
            <a:extLst>
              <a:ext uri="{FF2B5EF4-FFF2-40B4-BE49-F238E27FC236}">
                <a16:creationId xmlns:a16="http://schemas.microsoft.com/office/drawing/2014/main" id="{E758E119-D113-E34D-433F-7153719D5DE2}"/>
              </a:ext>
            </a:extLst>
          </p:cNvPr>
          <p:cNvPicPr>
            <a:picLocks noChangeAspect="1"/>
          </p:cNvPicPr>
          <p:nvPr/>
        </p:nvPicPr>
        <p:blipFill>
          <a:blip r:embed="rId2"/>
          <a:stretch>
            <a:fillRect/>
          </a:stretch>
        </p:blipFill>
        <p:spPr>
          <a:xfrm>
            <a:off x="539844" y="1686291"/>
            <a:ext cx="4143953" cy="4210638"/>
          </a:xfrm>
          <a:prstGeom prst="rect">
            <a:avLst/>
          </a:prstGeom>
        </p:spPr>
      </p:pic>
      <p:pic>
        <p:nvPicPr>
          <p:cNvPr id="12" name="Imagem 11">
            <a:extLst>
              <a:ext uri="{FF2B5EF4-FFF2-40B4-BE49-F238E27FC236}">
                <a16:creationId xmlns:a16="http://schemas.microsoft.com/office/drawing/2014/main" id="{9EEBE339-2593-64C5-D52F-019E501864CD}"/>
              </a:ext>
            </a:extLst>
          </p:cNvPr>
          <p:cNvPicPr>
            <a:picLocks noChangeAspect="1"/>
          </p:cNvPicPr>
          <p:nvPr/>
        </p:nvPicPr>
        <p:blipFill>
          <a:blip r:embed="rId3"/>
          <a:stretch>
            <a:fillRect/>
          </a:stretch>
        </p:blipFill>
        <p:spPr>
          <a:xfrm>
            <a:off x="6579848" y="1695817"/>
            <a:ext cx="4077269" cy="4191585"/>
          </a:xfrm>
          <a:prstGeom prst="rect">
            <a:avLst/>
          </a:prstGeom>
        </p:spPr>
      </p:pic>
    </p:spTree>
    <p:extLst>
      <p:ext uri="{BB962C8B-B14F-4D97-AF65-F5344CB8AC3E}">
        <p14:creationId xmlns:p14="http://schemas.microsoft.com/office/powerpoint/2010/main" val="11299723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2E3DCA-CFBC-FDCB-FC79-1692C9875029}"/>
            </a:ext>
          </a:extLst>
        </p:cNvPr>
        <p:cNvGrpSpPr/>
        <p:nvPr/>
      </p:nvGrpSpPr>
      <p:grpSpPr>
        <a:xfrm>
          <a:off x="0" y="0"/>
          <a:ext cx="0" cy="0"/>
          <a:chOff x="0" y="0"/>
          <a:chExt cx="0" cy="0"/>
        </a:xfrm>
      </p:grpSpPr>
      <p:sp>
        <p:nvSpPr>
          <p:cNvPr id="5" name="Retângulo 4">
            <a:extLst>
              <a:ext uri="{FF2B5EF4-FFF2-40B4-BE49-F238E27FC236}">
                <a16:creationId xmlns:a16="http://schemas.microsoft.com/office/drawing/2014/main" id="{351EAB36-8E6C-E2B3-1F84-1B5549D4BF29}"/>
              </a:ext>
            </a:extLst>
          </p:cNvPr>
          <p:cNvSpPr/>
          <p:nvPr/>
        </p:nvSpPr>
        <p:spPr>
          <a:xfrm>
            <a:off x="0" y="6621517"/>
            <a:ext cx="12192000" cy="236483"/>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pSp>
        <p:nvGrpSpPr>
          <p:cNvPr id="40" name="Agrupar 39">
            <a:extLst>
              <a:ext uri="{FF2B5EF4-FFF2-40B4-BE49-F238E27FC236}">
                <a16:creationId xmlns:a16="http://schemas.microsoft.com/office/drawing/2014/main" id="{29CD7CEE-2B61-44F6-44DD-863143E9BC5F}"/>
              </a:ext>
            </a:extLst>
          </p:cNvPr>
          <p:cNvGrpSpPr/>
          <p:nvPr/>
        </p:nvGrpSpPr>
        <p:grpSpPr>
          <a:xfrm>
            <a:off x="-242203" y="0"/>
            <a:ext cx="160867" cy="1544673"/>
            <a:chOff x="6015566" y="2656663"/>
            <a:chExt cx="160867" cy="1544673"/>
          </a:xfrm>
        </p:grpSpPr>
        <p:sp>
          <p:nvSpPr>
            <p:cNvPr id="41" name="Retângulo 40">
              <a:extLst>
                <a:ext uri="{FF2B5EF4-FFF2-40B4-BE49-F238E27FC236}">
                  <a16:creationId xmlns:a16="http://schemas.microsoft.com/office/drawing/2014/main" id="{ACB46766-8B82-1BB7-8A37-233794E6536F}"/>
                </a:ext>
              </a:extLst>
            </p:cNvPr>
            <p:cNvSpPr/>
            <p:nvPr/>
          </p:nvSpPr>
          <p:spPr>
            <a:xfrm>
              <a:off x="6015566" y="2656663"/>
              <a:ext cx="160867" cy="1608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2" name="Retângulo 41">
              <a:extLst>
                <a:ext uri="{FF2B5EF4-FFF2-40B4-BE49-F238E27FC236}">
                  <a16:creationId xmlns:a16="http://schemas.microsoft.com/office/drawing/2014/main" id="{3B67905E-9796-28C9-689C-BFFD526CF67B}"/>
                </a:ext>
              </a:extLst>
            </p:cNvPr>
            <p:cNvSpPr/>
            <p:nvPr/>
          </p:nvSpPr>
          <p:spPr>
            <a:xfrm>
              <a:off x="6015566" y="2890390"/>
              <a:ext cx="160867" cy="1608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3" name="Retângulo 42">
              <a:extLst>
                <a:ext uri="{FF2B5EF4-FFF2-40B4-BE49-F238E27FC236}">
                  <a16:creationId xmlns:a16="http://schemas.microsoft.com/office/drawing/2014/main" id="{BD3373E6-533E-3F9F-B21D-8FF27BC61CE0}"/>
                </a:ext>
              </a:extLst>
            </p:cNvPr>
            <p:cNvSpPr/>
            <p:nvPr/>
          </p:nvSpPr>
          <p:spPr>
            <a:xfrm>
              <a:off x="6015566" y="3124117"/>
              <a:ext cx="160867" cy="1608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4" name="Retângulo 43">
              <a:extLst>
                <a:ext uri="{FF2B5EF4-FFF2-40B4-BE49-F238E27FC236}">
                  <a16:creationId xmlns:a16="http://schemas.microsoft.com/office/drawing/2014/main" id="{7CE5ACD5-4B31-4AB4-540D-877CD8B91FB0}"/>
                </a:ext>
              </a:extLst>
            </p:cNvPr>
            <p:cNvSpPr/>
            <p:nvPr/>
          </p:nvSpPr>
          <p:spPr>
            <a:xfrm>
              <a:off x="6015566" y="3353205"/>
              <a:ext cx="160867" cy="1608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5" name="Retângulo 44">
              <a:extLst>
                <a:ext uri="{FF2B5EF4-FFF2-40B4-BE49-F238E27FC236}">
                  <a16:creationId xmlns:a16="http://schemas.microsoft.com/office/drawing/2014/main" id="{7206B615-A357-4F88-A649-78656C4C3E78}"/>
                </a:ext>
              </a:extLst>
            </p:cNvPr>
            <p:cNvSpPr/>
            <p:nvPr/>
          </p:nvSpPr>
          <p:spPr>
            <a:xfrm>
              <a:off x="6015566" y="3582293"/>
              <a:ext cx="160867" cy="1608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6" name="Retângulo 45">
              <a:extLst>
                <a:ext uri="{FF2B5EF4-FFF2-40B4-BE49-F238E27FC236}">
                  <a16:creationId xmlns:a16="http://schemas.microsoft.com/office/drawing/2014/main" id="{7E2FF98A-74AD-D702-77D0-BFA873EE336E}"/>
                </a:ext>
              </a:extLst>
            </p:cNvPr>
            <p:cNvSpPr/>
            <p:nvPr/>
          </p:nvSpPr>
          <p:spPr>
            <a:xfrm>
              <a:off x="6015566" y="3811381"/>
              <a:ext cx="160867" cy="1608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7" name="Retângulo 46">
              <a:extLst>
                <a:ext uri="{FF2B5EF4-FFF2-40B4-BE49-F238E27FC236}">
                  <a16:creationId xmlns:a16="http://schemas.microsoft.com/office/drawing/2014/main" id="{1741D084-9DCB-683C-0EC1-CB45F85E2E68}"/>
                </a:ext>
              </a:extLst>
            </p:cNvPr>
            <p:cNvSpPr/>
            <p:nvPr/>
          </p:nvSpPr>
          <p:spPr>
            <a:xfrm>
              <a:off x="6015566" y="4040469"/>
              <a:ext cx="160867" cy="1608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grpSp>
      <p:sp>
        <p:nvSpPr>
          <p:cNvPr id="6" name="Retângulo 5">
            <a:extLst>
              <a:ext uri="{FF2B5EF4-FFF2-40B4-BE49-F238E27FC236}">
                <a16:creationId xmlns:a16="http://schemas.microsoft.com/office/drawing/2014/main" id="{307ABD53-3F99-655C-96B2-4F290821C074}"/>
              </a:ext>
            </a:extLst>
          </p:cNvPr>
          <p:cNvSpPr/>
          <p:nvPr/>
        </p:nvSpPr>
        <p:spPr>
          <a:xfrm>
            <a:off x="-81336" y="-15231"/>
            <a:ext cx="12273336" cy="2489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 name="object 2">
            <a:extLst>
              <a:ext uri="{FF2B5EF4-FFF2-40B4-BE49-F238E27FC236}">
                <a16:creationId xmlns:a16="http://schemas.microsoft.com/office/drawing/2014/main" id="{30CC5B98-83AE-F8DA-2A27-74181BF9CB51}"/>
              </a:ext>
            </a:extLst>
          </p:cNvPr>
          <p:cNvSpPr txBox="1">
            <a:spLocks noGrp="1"/>
          </p:cNvSpPr>
          <p:nvPr>
            <p:ph type="title"/>
          </p:nvPr>
        </p:nvSpPr>
        <p:spPr>
          <a:xfrm>
            <a:off x="192953" y="353635"/>
            <a:ext cx="8637270" cy="393056"/>
          </a:xfrm>
          <a:prstGeom prst="rect">
            <a:avLst/>
          </a:prstGeom>
        </p:spPr>
        <p:txBody>
          <a:bodyPr vert="horz" wrap="square" lIns="0" tIns="12065" rIns="0" bIns="0" rtlCol="0">
            <a:spAutoFit/>
          </a:bodyPr>
          <a:lstStyle/>
          <a:p>
            <a:pPr marL="12700">
              <a:lnSpc>
                <a:spcPct val="100000"/>
              </a:lnSpc>
              <a:spcBef>
                <a:spcPts val="95"/>
              </a:spcBef>
            </a:pPr>
            <a:r>
              <a:rPr lang="pt-BR" dirty="0"/>
              <a:t>Panorama do Crédito</a:t>
            </a:r>
            <a:endParaRPr spc="-20" dirty="0"/>
          </a:p>
        </p:txBody>
      </p:sp>
      <p:sp>
        <p:nvSpPr>
          <p:cNvPr id="2" name="CaixaDeTexto 1">
            <a:extLst>
              <a:ext uri="{FF2B5EF4-FFF2-40B4-BE49-F238E27FC236}">
                <a16:creationId xmlns:a16="http://schemas.microsoft.com/office/drawing/2014/main" id="{4CDA935F-5220-E94A-976F-C414290CC13F}"/>
              </a:ext>
            </a:extLst>
          </p:cNvPr>
          <p:cNvSpPr txBox="1"/>
          <p:nvPr/>
        </p:nvSpPr>
        <p:spPr>
          <a:xfrm>
            <a:off x="7984408" y="6503852"/>
            <a:ext cx="4205639" cy="276999"/>
          </a:xfrm>
          <a:prstGeom prst="rect">
            <a:avLst/>
          </a:prstGeom>
          <a:noFill/>
        </p:spPr>
        <p:txBody>
          <a:bodyPr wrap="none" rtlCol="0">
            <a:spAutoFit/>
          </a:bodyPr>
          <a:lstStyle/>
          <a:p>
            <a:pPr algn="r"/>
            <a:r>
              <a:rPr lang="pt-BR" sz="1200" dirty="0">
                <a:solidFill>
                  <a:srgbClr val="FF0000"/>
                </a:solidFill>
                <a:latin typeface="Open Sans" panose="020B0606030504020204" pitchFamily="34" charset="0"/>
                <a:ea typeface="Open Sans" panose="020B0606030504020204" pitchFamily="34" charset="0"/>
                <a:cs typeface="Open Sans" panose="020B0606030504020204" pitchFamily="34" charset="0"/>
              </a:rPr>
              <a:t>Fonte: Panorama do Crédito Dezembro 2024 - Febraban</a:t>
            </a:r>
          </a:p>
        </p:txBody>
      </p:sp>
      <p:pic>
        <p:nvPicPr>
          <p:cNvPr id="8" name="Imagem 7">
            <a:extLst>
              <a:ext uri="{FF2B5EF4-FFF2-40B4-BE49-F238E27FC236}">
                <a16:creationId xmlns:a16="http://schemas.microsoft.com/office/drawing/2014/main" id="{A26F25B1-DD33-5A9A-0066-B4F4CF4D505E}"/>
              </a:ext>
            </a:extLst>
          </p:cNvPr>
          <p:cNvPicPr>
            <a:picLocks noChangeAspect="1"/>
          </p:cNvPicPr>
          <p:nvPr/>
        </p:nvPicPr>
        <p:blipFill>
          <a:blip r:embed="rId2"/>
          <a:stretch>
            <a:fillRect/>
          </a:stretch>
        </p:blipFill>
        <p:spPr>
          <a:xfrm>
            <a:off x="214018" y="844412"/>
            <a:ext cx="9686727" cy="5541180"/>
          </a:xfrm>
          <a:prstGeom prst="rect">
            <a:avLst/>
          </a:prstGeom>
        </p:spPr>
      </p:pic>
    </p:spTree>
    <p:extLst>
      <p:ext uri="{BB962C8B-B14F-4D97-AF65-F5344CB8AC3E}">
        <p14:creationId xmlns:p14="http://schemas.microsoft.com/office/powerpoint/2010/main" val="10659159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CD1B58-11D4-F660-B633-28E6100A5EF2}"/>
            </a:ext>
          </a:extLst>
        </p:cNvPr>
        <p:cNvGrpSpPr/>
        <p:nvPr/>
      </p:nvGrpSpPr>
      <p:grpSpPr>
        <a:xfrm>
          <a:off x="0" y="0"/>
          <a:ext cx="0" cy="0"/>
          <a:chOff x="0" y="0"/>
          <a:chExt cx="0" cy="0"/>
        </a:xfrm>
      </p:grpSpPr>
      <p:sp>
        <p:nvSpPr>
          <p:cNvPr id="5" name="Retângulo 4">
            <a:extLst>
              <a:ext uri="{FF2B5EF4-FFF2-40B4-BE49-F238E27FC236}">
                <a16:creationId xmlns:a16="http://schemas.microsoft.com/office/drawing/2014/main" id="{2271F93A-214F-A5A6-89FF-F139C3356007}"/>
              </a:ext>
            </a:extLst>
          </p:cNvPr>
          <p:cNvSpPr/>
          <p:nvPr/>
        </p:nvSpPr>
        <p:spPr>
          <a:xfrm>
            <a:off x="0" y="6621517"/>
            <a:ext cx="12192000" cy="236483"/>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pSp>
        <p:nvGrpSpPr>
          <p:cNvPr id="40" name="Agrupar 39">
            <a:extLst>
              <a:ext uri="{FF2B5EF4-FFF2-40B4-BE49-F238E27FC236}">
                <a16:creationId xmlns:a16="http://schemas.microsoft.com/office/drawing/2014/main" id="{3A119A67-817B-829D-7F76-1B52D5D4D6AF}"/>
              </a:ext>
            </a:extLst>
          </p:cNvPr>
          <p:cNvGrpSpPr/>
          <p:nvPr/>
        </p:nvGrpSpPr>
        <p:grpSpPr>
          <a:xfrm>
            <a:off x="-242203" y="0"/>
            <a:ext cx="160867" cy="1544673"/>
            <a:chOff x="6015566" y="2656663"/>
            <a:chExt cx="160867" cy="1544673"/>
          </a:xfrm>
        </p:grpSpPr>
        <p:sp>
          <p:nvSpPr>
            <p:cNvPr id="41" name="Retângulo 40">
              <a:extLst>
                <a:ext uri="{FF2B5EF4-FFF2-40B4-BE49-F238E27FC236}">
                  <a16:creationId xmlns:a16="http://schemas.microsoft.com/office/drawing/2014/main" id="{FC93F905-7C21-3911-2649-EF86232369F8}"/>
                </a:ext>
              </a:extLst>
            </p:cNvPr>
            <p:cNvSpPr/>
            <p:nvPr/>
          </p:nvSpPr>
          <p:spPr>
            <a:xfrm>
              <a:off x="6015566" y="2656663"/>
              <a:ext cx="160867" cy="1608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2" name="Retângulo 41">
              <a:extLst>
                <a:ext uri="{FF2B5EF4-FFF2-40B4-BE49-F238E27FC236}">
                  <a16:creationId xmlns:a16="http://schemas.microsoft.com/office/drawing/2014/main" id="{C77D28B4-2E96-8D31-FDCC-28CC36066998}"/>
                </a:ext>
              </a:extLst>
            </p:cNvPr>
            <p:cNvSpPr/>
            <p:nvPr/>
          </p:nvSpPr>
          <p:spPr>
            <a:xfrm>
              <a:off x="6015566" y="2890390"/>
              <a:ext cx="160867" cy="1608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3" name="Retângulo 42">
              <a:extLst>
                <a:ext uri="{FF2B5EF4-FFF2-40B4-BE49-F238E27FC236}">
                  <a16:creationId xmlns:a16="http://schemas.microsoft.com/office/drawing/2014/main" id="{29543F2B-7734-8B03-13B8-080A0F3F6183}"/>
                </a:ext>
              </a:extLst>
            </p:cNvPr>
            <p:cNvSpPr/>
            <p:nvPr/>
          </p:nvSpPr>
          <p:spPr>
            <a:xfrm>
              <a:off x="6015566" y="3124117"/>
              <a:ext cx="160867" cy="1608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4" name="Retângulo 43">
              <a:extLst>
                <a:ext uri="{FF2B5EF4-FFF2-40B4-BE49-F238E27FC236}">
                  <a16:creationId xmlns:a16="http://schemas.microsoft.com/office/drawing/2014/main" id="{A1431605-3F9B-0F9E-8651-3881705D3B8F}"/>
                </a:ext>
              </a:extLst>
            </p:cNvPr>
            <p:cNvSpPr/>
            <p:nvPr/>
          </p:nvSpPr>
          <p:spPr>
            <a:xfrm>
              <a:off x="6015566" y="3353205"/>
              <a:ext cx="160867" cy="1608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5" name="Retângulo 44">
              <a:extLst>
                <a:ext uri="{FF2B5EF4-FFF2-40B4-BE49-F238E27FC236}">
                  <a16:creationId xmlns:a16="http://schemas.microsoft.com/office/drawing/2014/main" id="{F761B225-00B6-EBF5-A233-CE46D9139C59}"/>
                </a:ext>
              </a:extLst>
            </p:cNvPr>
            <p:cNvSpPr/>
            <p:nvPr/>
          </p:nvSpPr>
          <p:spPr>
            <a:xfrm>
              <a:off x="6015566" y="3582293"/>
              <a:ext cx="160867" cy="1608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6" name="Retângulo 45">
              <a:extLst>
                <a:ext uri="{FF2B5EF4-FFF2-40B4-BE49-F238E27FC236}">
                  <a16:creationId xmlns:a16="http://schemas.microsoft.com/office/drawing/2014/main" id="{5424BCB2-64EA-A11E-F4C1-6CCE5A2AD6D5}"/>
                </a:ext>
              </a:extLst>
            </p:cNvPr>
            <p:cNvSpPr/>
            <p:nvPr/>
          </p:nvSpPr>
          <p:spPr>
            <a:xfrm>
              <a:off x="6015566" y="3811381"/>
              <a:ext cx="160867" cy="1608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7" name="Retângulo 46">
              <a:extLst>
                <a:ext uri="{FF2B5EF4-FFF2-40B4-BE49-F238E27FC236}">
                  <a16:creationId xmlns:a16="http://schemas.microsoft.com/office/drawing/2014/main" id="{3FDC3A93-3AC1-AED0-D1AB-104A7ABD7750}"/>
                </a:ext>
              </a:extLst>
            </p:cNvPr>
            <p:cNvSpPr/>
            <p:nvPr/>
          </p:nvSpPr>
          <p:spPr>
            <a:xfrm>
              <a:off x="6015566" y="4040469"/>
              <a:ext cx="160867" cy="1608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grpSp>
      <p:sp>
        <p:nvSpPr>
          <p:cNvPr id="6" name="Retângulo 5">
            <a:extLst>
              <a:ext uri="{FF2B5EF4-FFF2-40B4-BE49-F238E27FC236}">
                <a16:creationId xmlns:a16="http://schemas.microsoft.com/office/drawing/2014/main" id="{32F3D8CF-951B-D38B-20C6-10B4071245D4}"/>
              </a:ext>
            </a:extLst>
          </p:cNvPr>
          <p:cNvSpPr/>
          <p:nvPr/>
        </p:nvSpPr>
        <p:spPr>
          <a:xfrm>
            <a:off x="-81336" y="-15231"/>
            <a:ext cx="12273336" cy="2489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 name="object 2">
            <a:extLst>
              <a:ext uri="{FF2B5EF4-FFF2-40B4-BE49-F238E27FC236}">
                <a16:creationId xmlns:a16="http://schemas.microsoft.com/office/drawing/2014/main" id="{E60F479B-4222-CA30-9989-3C80E604F25A}"/>
              </a:ext>
            </a:extLst>
          </p:cNvPr>
          <p:cNvSpPr txBox="1">
            <a:spLocks noGrp="1"/>
          </p:cNvSpPr>
          <p:nvPr>
            <p:ph type="title"/>
          </p:nvPr>
        </p:nvSpPr>
        <p:spPr>
          <a:xfrm>
            <a:off x="192953" y="353635"/>
            <a:ext cx="8637270" cy="393056"/>
          </a:xfrm>
          <a:prstGeom prst="rect">
            <a:avLst/>
          </a:prstGeom>
        </p:spPr>
        <p:txBody>
          <a:bodyPr vert="horz" wrap="square" lIns="0" tIns="12065" rIns="0" bIns="0" rtlCol="0">
            <a:spAutoFit/>
          </a:bodyPr>
          <a:lstStyle/>
          <a:p>
            <a:pPr marL="12700">
              <a:lnSpc>
                <a:spcPct val="100000"/>
              </a:lnSpc>
              <a:spcBef>
                <a:spcPts val="95"/>
              </a:spcBef>
            </a:pPr>
            <a:r>
              <a:rPr lang="pt-BR" dirty="0"/>
              <a:t>Panorama do Crédito</a:t>
            </a:r>
            <a:endParaRPr spc="-20" dirty="0"/>
          </a:p>
        </p:txBody>
      </p:sp>
      <p:sp>
        <p:nvSpPr>
          <p:cNvPr id="2" name="CaixaDeTexto 1">
            <a:extLst>
              <a:ext uri="{FF2B5EF4-FFF2-40B4-BE49-F238E27FC236}">
                <a16:creationId xmlns:a16="http://schemas.microsoft.com/office/drawing/2014/main" id="{FCCF9A1B-459A-E811-9351-018EBCA0AD80}"/>
              </a:ext>
            </a:extLst>
          </p:cNvPr>
          <p:cNvSpPr txBox="1"/>
          <p:nvPr/>
        </p:nvSpPr>
        <p:spPr>
          <a:xfrm>
            <a:off x="7984408" y="6488086"/>
            <a:ext cx="4205639" cy="276999"/>
          </a:xfrm>
          <a:prstGeom prst="rect">
            <a:avLst/>
          </a:prstGeom>
          <a:noFill/>
        </p:spPr>
        <p:txBody>
          <a:bodyPr wrap="none" rtlCol="0">
            <a:spAutoFit/>
          </a:bodyPr>
          <a:lstStyle/>
          <a:p>
            <a:pPr algn="r"/>
            <a:r>
              <a:rPr lang="pt-BR" sz="1200" dirty="0">
                <a:solidFill>
                  <a:srgbClr val="FF0000"/>
                </a:solidFill>
                <a:latin typeface="Open Sans" panose="020B0606030504020204" pitchFamily="34" charset="0"/>
                <a:ea typeface="Open Sans" panose="020B0606030504020204" pitchFamily="34" charset="0"/>
                <a:cs typeface="Open Sans" panose="020B0606030504020204" pitchFamily="34" charset="0"/>
              </a:rPr>
              <a:t>Fonte: Panorama do Crédito Dezembro 2024 - Febraban</a:t>
            </a:r>
          </a:p>
        </p:txBody>
      </p:sp>
      <p:pic>
        <p:nvPicPr>
          <p:cNvPr id="8" name="Imagem 7">
            <a:extLst>
              <a:ext uri="{FF2B5EF4-FFF2-40B4-BE49-F238E27FC236}">
                <a16:creationId xmlns:a16="http://schemas.microsoft.com/office/drawing/2014/main" id="{B5601CBE-7C96-1D25-D1D0-C350423B4CAD}"/>
              </a:ext>
            </a:extLst>
          </p:cNvPr>
          <p:cNvPicPr>
            <a:picLocks noChangeAspect="1"/>
          </p:cNvPicPr>
          <p:nvPr/>
        </p:nvPicPr>
        <p:blipFill>
          <a:blip r:embed="rId2"/>
          <a:stretch>
            <a:fillRect/>
          </a:stretch>
        </p:blipFill>
        <p:spPr>
          <a:xfrm>
            <a:off x="209255" y="805972"/>
            <a:ext cx="9612662" cy="5677415"/>
          </a:xfrm>
          <a:prstGeom prst="rect">
            <a:avLst/>
          </a:prstGeom>
        </p:spPr>
      </p:pic>
    </p:spTree>
    <p:extLst>
      <p:ext uri="{BB962C8B-B14F-4D97-AF65-F5344CB8AC3E}">
        <p14:creationId xmlns:p14="http://schemas.microsoft.com/office/powerpoint/2010/main" val="3947123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F19D71-074C-BBE3-F720-9B90EDA5273B}"/>
            </a:ext>
          </a:extLst>
        </p:cNvPr>
        <p:cNvGrpSpPr/>
        <p:nvPr/>
      </p:nvGrpSpPr>
      <p:grpSpPr>
        <a:xfrm>
          <a:off x="0" y="0"/>
          <a:ext cx="0" cy="0"/>
          <a:chOff x="0" y="0"/>
          <a:chExt cx="0" cy="0"/>
        </a:xfrm>
      </p:grpSpPr>
      <p:grpSp>
        <p:nvGrpSpPr>
          <p:cNvPr id="40" name="Agrupar 39">
            <a:extLst>
              <a:ext uri="{FF2B5EF4-FFF2-40B4-BE49-F238E27FC236}">
                <a16:creationId xmlns:a16="http://schemas.microsoft.com/office/drawing/2014/main" id="{E5969AFB-03A2-BE2B-49C3-7EB0C0D5E61A}"/>
              </a:ext>
            </a:extLst>
          </p:cNvPr>
          <p:cNvGrpSpPr/>
          <p:nvPr/>
        </p:nvGrpSpPr>
        <p:grpSpPr>
          <a:xfrm>
            <a:off x="-242203" y="0"/>
            <a:ext cx="160867" cy="1544673"/>
            <a:chOff x="6015566" y="2656663"/>
            <a:chExt cx="160867" cy="1544673"/>
          </a:xfrm>
        </p:grpSpPr>
        <p:sp>
          <p:nvSpPr>
            <p:cNvPr id="41" name="Retângulo 40">
              <a:extLst>
                <a:ext uri="{FF2B5EF4-FFF2-40B4-BE49-F238E27FC236}">
                  <a16:creationId xmlns:a16="http://schemas.microsoft.com/office/drawing/2014/main" id="{379354D0-DA05-329E-C594-49FCCC4D1EA6}"/>
                </a:ext>
              </a:extLst>
            </p:cNvPr>
            <p:cNvSpPr/>
            <p:nvPr/>
          </p:nvSpPr>
          <p:spPr>
            <a:xfrm>
              <a:off x="6015566" y="2656663"/>
              <a:ext cx="160867" cy="1608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2" name="Retângulo 41">
              <a:extLst>
                <a:ext uri="{FF2B5EF4-FFF2-40B4-BE49-F238E27FC236}">
                  <a16:creationId xmlns:a16="http://schemas.microsoft.com/office/drawing/2014/main" id="{1CE5C1A2-6AF0-095E-9D7A-828A152DA51E}"/>
                </a:ext>
              </a:extLst>
            </p:cNvPr>
            <p:cNvSpPr/>
            <p:nvPr/>
          </p:nvSpPr>
          <p:spPr>
            <a:xfrm>
              <a:off x="6015566" y="2890390"/>
              <a:ext cx="160867" cy="1608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3" name="Retângulo 42">
              <a:extLst>
                <a:ext uri="{FF2B5EF4-FFF2-40B4-BE49-F238E27FC236}">
                  <a16:creationId xmlns:a16="http://schemas.microsoft.com/office/drawing/2014/main" id="{8D377460-5962-0BD5-13F5-21B30689E9E3}"/>
                </a:ext>
              </a:extLst>
            </p:cNvPr>
            <p:cNvSpPr/>
            <p:nvPr/>
          </p:nvSpPr>
          <p:spPr>
            <a:xfrm>
              <a:off x="6015566" y="3124117"/>
              <a:ext cx="160867" cy="1608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4" name="Retângulo 43">
              <a:extLst>
                <a:ext uri="{FF2B5EF4-FFF2-40B4-BE49-F238E27FC236}">
                  <a16:creationId xmlns:a16="http://schemas.microsoft.com/office/drawing/2014/main" id="{2BF6B7D7-A27B-3C29-1479-6F4BFD91F1B5}"/>
                </a:ext>
              </a:extLst>
            </p:cNvPr>
            <p:cNvSpPr/>
            <p:nvPr/>
          </p:nvSpPr>
          <p:spPr>
            <a:xfrm>
              <a:off x="6015566" y="3353205"/>
              <a:ext cx="160867" cy="1608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5" name="Retângulo 44">
              <a:extLst>
                <a:ext uri="{FF2B5EF4-FFF2-40B4-BE49-F238E27FC236}">
                  <a16:creationId xmlns:a16="http://schemas.microsoft.com/office/drawing/2014/main" id="{595A930C-72A1-5BC4-BAB5-28B3C553E26B}"/>
                </a:ext>
              </a:extLst>
            </p:cNvPr>
            <p:cNvSpPr/>
            <p:nvPr/>
          </p:nvSpPr>
          <p:spPr>
            <a:xfrm>
              <a:off x="6015566" y="3582293"/>
              <a:ext cx="160867" cy="1608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6" name="Retângulo 45">
              <a:extLst>
                <a:ext uri="{FF2B5EF4-FFF2-40B4-BE49-F238E27FC236}">
                  <a16:creationId xmlns:a16="http://schemas.microsoft.com/office/drawing/2014/main" id="{71FC0E68-21B6-6F28-83E4-56C01AB741CA}"/>
                </a:ext>
              </a:extLst>
            </p:cNvPr>
            <p:cNvSpPr/>
            <p:nvPr/>
          </p:nvSpPr>
          <p:spPr>
            <a:xfrm>
              <a:off x="6015566" y="3811381"/>
              <a:ext cx="160867" cy="1608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7" name="Retângulo 46">
              <a:extLst>
                <a:ext uri="{FF2B5EF4-FFF2-40B4-BE49-F238E27FC236}">
                  <a16:creationId xmlns:a16="http://schemas.microsoft.com/office/drawing/2014/main" id="{EB6316FB-5C47-BCBC-E25C-54BBA491D688}"/>
                </a:ext>
              </a:extLst>
            </p:cNvPr>
            <p:cNvSpPr/>
            <p:nvPr/>
          </p:nvSpPr>
          <p:spPr>
            <a:xfrm>
              <a:off x="6015566" y="4040469"/>
              <a:ext cx="160867" cy="1608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grpSp>
      <p:sp>
        <p:nvSpPr>
          <p:cNvPr id="6" name="Retângulo 5">
            <a:extLst>
              <a:ext uri="{FF2B5EF4-FFF2-40B4-BE49-F238E27FC236}">
                <a16:creationId xmlns:a16="http://schemas.microsoft.com/office/drawing/2014/main" id="{344845FD-E5BF-BBCA-7CCB-3F6CC1DD95DD}"/>
              </a:ext>
            </a:extLst>
          </p:cNvPr>
          <p:cNvSpPr/>
          <p:nvPr/>
        </p:nvSpPr>
        <p:spPr>
          <a:xfrm>
            <a:off x="-81336" y="-15231"/>
            <a:ext cx="12273336" cy="2489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 name="object 2">
            <a:extLst>
              <a:ext uri="{FF2B5EF4-FFF2-40B4-BE49-F238E27FC236}">
                <a16:creationId xmlns:a16="http://schemas.microsoft.com/office/drawing/2014/main" id="{E3A856D1-022C-C7BC-07DF-9CD74F6FF1FE}"/>
              </a:ext>
            </a:extLst>
          </p:cNvPr>
          <p:cNvSpPr txBox="1">
            <a:spLocks noGrp="1"/>
          </p:cNvSpPr>
          <p:nvPr>
            <p:ph type="title"/>
          </p:nvPr>
        </p:nvSpPr>
        <p:spPr>
          <a:xfrm>
            <a:off x="192953" y="353635"/>
            <a:ext cx="8637270" cy="393056"/>
          </a:xfrm>
          <a:prstGeom prst="rect">
            <a:avLst/>
          </a:prstGeom>
        </p:spPr>
        <p:txBody>
          <a:bodyPr vert="horz" wrap="square" lIns="0" tIns="12065" rIns="0" bIns="0" rtlCol="0">
            <a:spAutoFit/>
          </a:bodyPr>
          <a:lstStyle/>
          <a:p>
            <a:pPr marL="12700">
              <a:lnSpc>
                <a:spcPct val="100000"/>
              </a:lnSpc>
              <a:spcBef>
                <a:spcPts val="95"/>
              </a:spcBef>
            </a:pPr>
            <a:r>
              <a:rPr lang="pt-BR" dirty="0"/>
              <a:t>Pesquisa Febraban</a:t>
            </a:r>
            <a:endParaRPr spc="-20" dirty="0"/>
          </a:p>
        </p:txBody>
      </p:sp>
      <p:sp>
        <p:nvSpPr>
          <p:cNvPr id="2" name="CaixaDeTexto 1">
            <a:extLst>
              <a:ext uri="{FF2B5EF4-FFF2-40B4-BE49-F238E27FC236}">
                <a16:creationId xmlns:a16="http://schemas.microsoft.com/office/drawing/2014/main" id="{9B2FE1EE-46E2-5AA8-1169-9697DE0EB9C0}"/>
              </a:ext>
            </a:extLst>
          </p:cNvPr>
          <p:cNvSpPr txBox="1"/>
          <p:nvPr/>
        </p:nvSpPr>
        <p:spPr>
          <a:xfrm>
            <a:off x="7450865" y="6346193"/>
            <a:ext cx="4739182" cy="276999"/>
          </a:xfrm>
          <a:prstGeom prst="rect">
            <a:avLst/>
          </a:prstGeom>
          <a:noFill/>
        </p:spPr>
        <p:txBody>
          <a:bodyPr wrap="none" rtlCol="0">
            <a:spAutoFit/>
          </a:bodyPr>
          <a:lstStyle/>
          <a:p>
            <a:pPr algn="r"/>
            <a:r>
              <a:rPr lang="pt-BR" sz="1200" dirty="0">
                <a:solidFill>
                  <a:srgbClr val="FF0000"/>
                </a:solidFill>
                <a:latin typeface="Open Sans" panose="020B0606030504020204" pitchFamily="34" charset="0"/>
                <a:ea typeface="Open Sans" panose="020B0606030504020204" pitchFamily="34" charset="0"/>
                <a:cs typeface="Open Sans" panose="020B0606030504020204" pitchFamily="34" charset="0"/>
              </a:rPr>
              <a:t>Fonte: Pesquisa Febraban Economia Bancaria Fev25 - Febraban</a:t>
            </a:r>
          </a:p>
        </p:txBody>
      </p:sp>
      <p:sp>
        <p:nvSpPr>
          <p:cNvPr id="3" name="Retângulo 2">
            <a:extLst>
              <a:ext uri="{FF2B5EF4-FFF2-40B4-BE49-F238E27FC236}">
                <a16:creationId xmlns:a16="http://schemas.microsoft.com/office/drawing/2014/main" id="{1B95632C-C85D-6E9D-CEED-C00DFF773465}"/>
              </a:ext>
            </a:extLst>
          </p:cNvPr>
          <p:cNvSpPr/>
          <p:nvPr/>
        </p:nvSpPr>
        <p:spPr>
          <a:xfrm>
            <a:off x="0" y="6621517"/>
            <a:ext cx="12192000" cy="236483"/>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8" name="Imagem 7">
            <a:extLst>
              <a:ext uri="{FF2B5EF4-FFF2-40B4-BE49-F238E27FC236}">
                <a16:creationId xmlns:a16="http://schemas.microsoft.com/office/drawing/2014/main" id="{93A7C089-47C8-EF71-00B8-F1B6D9CE78A4}"/>
              </a:ext>
            </a:extLst>
          </p:cNvPr>
          <p:cNvPicPr>
            <a:picLocks noChangeAspect="1"/>
          </p:cNvPicPr>
          <p:nvPr/>
        </p:nvPicPr>
        <p:blipFill>
          <a:blip r:embed="rId2"/>
          <a:stretch>
            <a:fillRect/>
          </a:stretch>
        </p:blipFill>
        <p:spPr>
          <a:xfrm>
            <a:off x="1037153" y="871896"/>
            <a:ext cx="10254960" cy="5326391"/>
          </a:xfrm>
          <a:prstGeom prst="rect">
            <a:avLst/>
          </a:prstGeom>
        </p:spPr>
      </p:pic>
    </p:spTree>
    <p:extLst>
      <p:ext uri="{BB962C8B-B14F-4D97-AF65-F5344CB8AC3E}">
        <p14:creationId xmlns:p14="http://schemas.microsoft.com/office/powerpoint/2010/main" val="9826961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2D53A3D4-9753-2C75-BF49-EB1D4B95BC77}"/>
            </a:ext>
          </a:extLst>
        </p:cNvPr>
        <p:cNvGrpSpPr/>
        <p:nvPr/>
      </p:nvGrpSpPr>
      <p:grpSpPr>
        <a:xfrm>
          <a:off x="0" y="0"/>
          <a:ext cx="0" cy="0"/>
          <a:chOff x="0" y="0"/>
          <a:chExt cx="0" cy="0"/>
        </a:xfrm>
      </p:grpSpPr>
      <p:grpSp>
        <p:nvGrpSpPr>
          <p:cNvPr id="40" name="Agrupar 39">
            <a:extLst>
              <a:ext uri="{FF2B5EF4-FFF2-40B4-BE49-F238E27FC236}">
                <a16:creationId xmlns:a16="http://schemas.microsoft.com/office/drawing/2014/main" id="{9A57CC66-8B8B-5BAE-C6BA-2641C2765EF1}"/>
              </a:ext>
            </a:extLst>
          </p:cNvPr>
          <p:cNvGrpSpPr/>
          <p:nvPr/>
        </p:nvGrpSpPr>
        <p:grpSpPr>
          <a:xfrm>
            <a:off x="-242203" y="0"/>
            <a:ext cx="160867" cy="1544673"/>
            <a:chOff x="6015566" y="2656663"/>
            <a:chExt cx="160867" cy="1544673"/>
          </a:xfrm>
        </p:grpSpPr>
        <p:sp>
          <p:nvSpPr>
            <p:cNvPr id="41" name="Retângulo 40">
              <a:extLst>
                <a:ext uri="{FF2B5EF4-FFF2-40B4-BE49-F238E27FC236}">
                  <a16:creationId xmlns:a16="http://schemas.microsoft.com/office/drawing/2014/main" id="{E654F95C-C9B8-8A64-21A0-EC5ACAEE73B2}"/>
                </a:ext>
              </a:extLst>
            </p:cNvPr>
            <p:cNvSpPr/>
            <p:nvPr/>
          </p:nvSpPr>
          <p:spPr>
            <a:xfrm>
              <a:off x="6015566" y="2656663"/>
              <a:ext cx="160867" cy="1608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2" name="Retângulo 41">
              <a:extLst>
                <a:ext uri="{FF2B5EF4-FFF2-40B4-BE49-F238E27FC236}">
                  <a16:creationId xmlns:a16="http://schemas.microsoft.com/office/drawing/2014/main" id="{3A084C34-923E-E2AF-C203-984A3CF5B319}"/>
                </a:ext>
              </a:extLst>
            </p:cNvPr>
            <p:cNvSpPr/>
            <p:nvPr/>
          </p:nvSpPr>
          <p:spPr>
            <a:xfrm>
              <a:off x="6015566" y="2890390"/>
              <a:ext cx="160867" cy="1608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3" name="Retângulo 42">
              <a:extLst>
                <a:ext uri="{FF2B5EF4-FFF2-40B4-BE49-F238E27FC236}">
                  <a16:creationId xmlns:a16="http://schemas.microsoft.com/office/drawing/2014/main" id="{183B1066-C527-8AA4-E342-50F92AF4F445}"/>
                </a:ext>
              </a:extLst>
            </p:cNvPr>
            <p:cNvSpPr/>
            <p:nvPr/>
          </p:nvSpPr>
          <p:spPr>
            <a:xfrm>
              <a:off x="6015566" y="3124117"/>
              <a:ext cx="160867" cy="1608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4" name="Retângulo 43">
              <a:extLst>
                <a:ext uri="{FF2B5EF4-FFF2-40B4-BE49-F238E27FC236}">
                  <a16:creationId xmlns:a16="http://schemas.microsoft.com/office/drawing/2014/main" id="{B42C9659-6464-5E43-94F2-2436C3E24148}"/>
                </a:ext>
              </a:extLst>
            </p:cNvPr>
            <p:cNvSpPr/>
            <p:nvPr/>
          </p:nvSpPr>
          <p:spPr>
            <a:xfrm>
              <a:off x="6015566" y="3353205"/>
              <a:ext cx="160867" cy="1608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5" name="Retângulo 44">
              <a:extLst>
                <a:ext uri="{FF2B5EF4-FFF2-40B4-BE49-F238E27FC236}">
                  <a16:creationId xmlns:a16="http://schemas.microsoft.com/office/drawing/2014/main" id="{3C195CE1-FB84-C18F-B2D6-8A92B93E633B}"/>
                </a:ext>
              </a:extLst>
            </p:cNvPr>
            <p:cNvSpPr/>
            <p:nvPr/>
          </p:nvSpPr>
          <p:spPr>
            <a:xfrm>
              <a:off x="6015566" y="3582293"/>
              <a:ext cx="160867" cy="1608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6" name="Retângulo 45">
              <a:extLst>
                <a:ext uri="{FF2B5EF4-FFF2-40B4-BE49-F238E27FC236}">
                  <a16:creationId xmlns:a16="http://schemas.microsoft.com/office/drawing/2014/main" id="{C15AF070-EBA1-71C5-A975-FDE5503AF9EC}"/>
                </a:ext>
              </a:extLst>
            </p:cNvPr>
            <p:cNvSpPr/>
            <p:nvPr/>
          </p:nvSpPr>
          <p:spPr>
            <a:xfrm>
              <a:off x="6015566" y="3811381"/>
              <a:ext cx="160867" cy="1608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7" name="Retângulo 46">
              <a:extLst>
                <a:ext uri="{FF2B5EF4-FFF2-40B4-BE49-F238E27FC236}">
                  <a16:creationId xmlns:a16="http://schemas.microsoft.com/office/drawing/2014/main" id="{81D93FC0-42A8-A2E6-96E6-1E4649DF43D2}"/>
                </a:ext>
              </a:extLst>
            </p:cNvPr>
            <p:cNvSpPr/>
            <p:nvPr/>
          </p:nvSpPr>
          <p:spPr>
            <a:xfrm>
              <a:off x="6015566" y="4040469"/>
              <a:ext cx="160867" cy="1608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grpSp>
      <p:sp>
        <p:nvSpPr>
          <p:cNvPr id="6" name="Retângulo 5">
            <a:extLst>
              <a:ext uri="{FF2B5EF4-FFF2-40B4-BE49-F238E27FC236}">
                <a16:creationId xmlns:a16="http://schemas.microsoft.com/office/drawing/2014/main" id="{325BC3F1-92CA-0E3B-CC20-2C9E7221ABCB}"/>
              </a:ext>
            </a:extLst>
          </p:cNvPr>
          <p:cNvSpPr/>
          <p:nvPr/>
        </p:nvSpPr>
        <p:spPr>
          <a:xfrm>
            <a:off x="-81336" y="-15231"/>
            <a:ext cx="12273336" cy="2489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 name="object 2">
            <a:extLst>
              <a:ext uri="{FF2B5EF4-FFF2-40B4-BE49-F238E27FC236}">
                <a16:creationId xmlns:a16="http://schemas.microsoft.com/office/drawing/2014/main" id="{54A71D54-724D-4C2A-7D74-6FD428537B2C}"/>
              </a:ext>
            </a:extLst>
          </p:cNvPr>
          <p:cNvSpPr txBox="1">
            <a:spLocks noGrp="1"/>
          </p:cNvSpPr>
          <p:nvPr>
            <p:ph type="title"/>
          </p:nvPr>
        </p:nvSpPr>
        <p:spPr>
          <a:xfrm>
            <a:off x="163926" y="353635"/>
            <a:ext cx="8637270" cy="393056"/>
          </a:xfrm>
          <a:prstGeom prst="rect">
            <a:avLst/>
          </a:prstGeom>
        </p:spPr>
        <p:txBody>
          <a:bodyPr vert="horz" wrap="square" lIns="0" tIns="12065" rIns="0" bIns="0" rtlCol="0">
            <a:spAutoFit/>
          </a:bodyPr>
          <a:lstStyle/>
          <a:p>
            <a:pPr marL="12700">
              <a:lnSpc>
                <a:spcPct val="100000"/>
              </a:lnSpc>
              <a:spcBef>
                <a:spcPts val="95"/>
              </a:spcBef>
            </a:pPr>
            <a:r>
              <a:rPr lang="pt-BR" dirty="0"/>
              <a:t>Panorama do SNCC – Dez23</a:t>
            </a:r>
            <a:endParaRPr lang="pt-BR" spc="-10" dirty="0"/>
          </a:p>
        </p:txBody>
      </p:sp>
      <p:sp>
        <p:nvSpPr>
          <p:cNvPr id="4" name="object 3">
            <a:extLst>
              <a:ext uri="{FF2B5EF4-FFF2-40B4-BE49-F238E27FC236}">
                <a16:creationId xmlns:a16="http://schemas.microsoft.com/office/drawing/2014/main" id="{AB0E966C-475A-6B7F-2623-E856347691B5}"/>
              </a:ext>
            </a:extLst>
          </p:cNvPr>
          <p:cNvSpPr txBox="1"/>
          <p:nvPr/>
        </p:nvSpPr>
        <p:spPr>
          <a:xfrm>
            <a:off x="225495" y="863853"/>
            <a:ext cx="10639425" cy="321242"/>
          </a:xfrm>
          <a:prstGeom prst="rect">
            <a:avLst/>
          </a:prstGeom>
        </p:spPr>
        <p:txBody>
          <a:bodyPr vert="horz" wrap="square" lIns="0" tIns="13335" rIns="0" bIns="0" rtlCol="0">
            <a:spAutoFit/>
          </a:bodyPr>
          <a:lstStyle/>
          <a:p>
            <a:pPr marL="12700" marR="5080" algn="just">
              <a:lnSpc>
                <a:spcPct val="100000"/>
              </a:lnSpc>
              <a:spcBef>
                <a:spcPts val="105"/>
              </a:spcBef>
            </a:pPr>
            <a:r>
              <a:rPr lang="pt-BR" sz="2000" b="1" dirty="0">
                <a:solidFill>
                  <a:srgbClr val="5F5F5F"/>
                </a:solidFill>
                <a:latin typeface="Calibri"/>
                <a:cs typeface="Calibri"/>
              </a:rPr>
              <a:t>Evolução do Sistema Nacional de Cooperativas de Crédito (SNCC)</a:t>
            </a:r>
          </a:p>
        </p:txBody>
      </p:sp>
      <p:sp>
        <p:nvSpPr>
          <p:cNvPr id="145" name="Retângulo 144">
            <a:extLst>
              <a:ext uri="{FF2B5EF4-FFF2-40B4-BE49-F238E27FC236}">
                <a16:creationId xmlns:a16="http://schemas.microsoft.com/office/drawing/2014/main" id="{91794EBF-F6AF-C6ED-A7C4-58E04A7FF420}"/>
              </a:ext>
            </a:extLst>
          </p:cNvPr>
          <p:cNvSpPr/>
          <p:nvPr/>
        </p:nvSpPr>
        <p:spPr>
          <a:xfrm>
            <a:off x="0" y="6621517"/>
            <a:ext cx="12192000" cy="236483"/>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CaixaDeTexto 6">
            <a:extLst>
              <a:ext uri="{FF2B5EF4-FFF2-40B4-BE49-F238E27FC236}">
                <a16:creationId xmlns:a16="http://schemas.microsoft.com/office/drawing/2014/main" id="{15729ACF-83EE-A96A-A219-B098E91E294C}"/>
              </a:ext>
            </a:extLst>
          </p:cNvPr>
          <p:cNvSpPr txBox="1"/>
          <p:nvPr/>
        </p:nvSpPr>
        <p:spPr>
          <a:xfrm>
            <a:off x="9374941" y="6530006"/>
            <a:ext cx="2619755" cy="276999"/>
          </a:xfrm>
          <a:prstGeom prst="rect">
            <a:avLst/>
          </a:prstGeom>
          <a:noFill/>
        </p:spPr>
        <p:txBody>
          <a:bodyPr wrap="none" rtlCol="0">
            <a:spAutoFit/>
          </a:bodyPr>
          <a:lstStyle>
            <a:defPPr>
              <a:defRPr lang="pt-BR"/>
            </a:defPPr>
            <a:lvl1pPr algn="r">
              <a:defRPr sz="1200">
                <a:solidFill>
                  <a:srgbClr val="FF0000"/>
                </a:solidFill>
                <a:latin typeface="Open Sans" panose="020B0606030504020204" pitchFamily="34" charset="0"/>
                <a:ea typeface="Open Sans" panose="020B0606030504020204" pitchFamily="34" charset="0"/>
                <a:cs typeface="Open Sans" panose="020B0606030504020204" pitchFamily="34" charset="0"/>
              </a:defRPr>
            </a:lvl1pPr>
          </a:lstStyle>
          <a:p>
            <a:r>
              <a:rPr lang="pt-BR" dirty="0">
                <a:hlinkClick r:id="rId2"/>
              </a:rPr>
              <a:t>Fonte: </a:t>
            </a:r>
            <a:r>
              <a:rPr lang="pt-BR" dirty="0" err="1">
                <a:hlinkClick r:id="rId2"/>
              </a:rPr>
              <a:t>Public-panel</a:t>
            </a:r>
            <a:r>
              <a:rPr lang="pt-BR" dirty="0">
                <a:hlinkClick r:id="rId2"/>
              </a:rPr>
              <a:t> | </a:t>
            </a:r>
            <a:r>
              <a:rPr lang="pt-BR" dirty="0" err="1">
                <a:hlinkClick r:id="rId2"/>
              </a:rPr>
              <a:t>BureauCoop</a:t>
            </a:r>
            <a:endParaRPr lang="pt-BR" dirty="0"/>
          </a:p>
        </p:txBody>
      </p:sp>
      <p:pic>
        <p:nvPicPr>
          <p:cNvPr id="8" name="Imagem 7">
            <a:extLst>
              <a:ext uri="{FF2B5EF4-FFF2-40B4-BE49-F238E27FC236}">
                <a16:creationId xmlns:a16="http://schemas.microsoft.com/office/drawing/2014/main" id="{9090EB6F-3DA0-B85C-0BCC-26C8CE27659A}"/>
              </a:ext>
            </a:extLst>
          </p:cNvPr>
          <p:cNvPicPr>
            <a:picLocks noChangeAspect="1"/>
          </p:cNvPicPr>
          <p:nvPr/>
        </p:nvPicPr>
        <p:blipFill>
          <a:blip r:embed="rId3"/>
          <a:stretch>
            <a:fillRect/>
          </a:stretch>
        </p:blipFill>
        <p:spPr>
          <a:xfrm>
            <a:off x="189491" y="1294143"/>
            <a:ext cx="9068810" cy="5183511"/>
          </a:xfrm>
          <a:prstGeom prst="rect">
            <a:avLst/>
          </a:prstGeom>
        </p:spPr>
      </p:pic>
    </p:spTree>
    <p:extLst>
      <p:ext uri="{BB962C8B-B14F-4D97-AF65-F5344CB8AC3E}">
        <p14:creationId xmlns:p14="http://schemas.microsoft.com/office/powerpoint/2010/main" val="35717501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9A4E32-DF2A-DFC0-2AB3-1F616273B234}"/>
            </a:ext>
          </a:extLst>
        </p:cNvPr>
        <p:cNvGrpSpPr/>
        <p:nvPr/>
      </p:nvGrpSpPr>
      <p:grpSpPr>
        <a:xfrm>
          <a:off x="0" y="0"/>
          <a:ext cx="0" cy="0"/>
          <a:chOff x="0" y="0"/>
          <a:chExt cx="0" cy="0"/>
        </a:xfrm>
      </p:grpSpPr>
      <p:grpSp>
        <p:nvGrpSpPr>
          <p:cNvPr id="40" name="Agrupar 39">
            <a:extLst>
              <a:ext uri="{FF2B5EF4-FFF2-40B4-BE49-F238E27FC236}">
                <a16:creationId xmlns:a16="http://schemas.microsoft.com/office/drawing/2014/main" id="{4BF1BEFF-1A75-A99D-D5FE-C1BB83CBE601}"/>
              </a:ext>
            </a:extLst>
          </p:cNvPr>
          <p:cNvGrpSpPr/>
          <p:nvPr/>
        </p:nvGrpSpPr>
        <p:grpSpPr>
          <a:xfrm>
            <a:off x="-242203" y="0"/>
            <a:ext cx="160867" cy="1544673"/>
            <a:chOff x="6015566" y="2656663"/>
            <a:chExt cx="160867" cy="1544673"/>
          </a:xfrm>
        </p:grpSpPr>
        <p:sp>
          <p:nvSpPr>
            <p:cNvPr id="41" name="Retângulo 40">
              <a:extLst>
                <a:ext uri="{FF2B5EF4-FFF2-40B4-BE49-F238E27FC236}">
                  <a16:creationId xmlns:a16="http://schemas.microsoft.com/office/drawing/2014/main" id="{2A2EB39E-23AD-A53C-064C-3F61588621C6}"/>
                </a:ext>
              </a:extLst>
            </p:cNvPr>
            <p:cNvSpPr/>
            <p:nvPr/>
          </p:nvSpPr>
          <p:spPr>
            <a:xfrm>
              <a:off x="6015566" y="2656663"/>
              <a:ext cx="160867" cy="1608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2" name="Retângulo 41">
              <a:extLst>
                <a:ext uri="{FF2B5EF4-FFF2-40B4-BE49-F238E27FC236}">
                  <a16:creationId xmlns:a16="http://schemas.microsoft.com/office/drawing/2014/main" id="{C06DB174-1B46-A8A2-F918-AAD5A1627CA7}"/>
                </a:ext>
              </a:extLst>
            </p:cNvPr>
            <p:cNvSpPr/>
            <p:nvPr/>
          </p:nvSpPr>
          <p:spPr>
            <a:xfrm>
              <a:off x="6015566" y="2890390"/>
              <a:ext cx="160867" cy="1608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3" name="Retângulo 42">
              <a:extLst>
                <a:ext uri="{FF2B5EF4-FFF2-40B4-BE49-F238E27FC236}">
                  <a16:creationId xmlns:a16="http://schemas.microsoft.com/office/drawing/2014/main" id="{5C8B59A1-01CA-8AB8-4575-4D54AC52E37A}"/>
                </a:ext>
              </a:extLst>
            </p:cNvPr>
            <p:cNvSpPr/>
            <p:nvPr/>
          </p:nvSpPr>
          <p:spPr>
            <a:xfrm>
              <a:off x="6015566" y="3124117"/>
              <a:ext cx="160867" cy="1608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4" name="Retângulo 43">
              <a:extLst>
                <a:ext uri="{FF2B5EF4-FFF2-40B4-BE49-F238E27FC236}">
                  <a16:creationId xmlns:a16="http://schemas.microsoft.com/office/drawing/2014/main" id="{4FA59713-D1A3-A91F-DE90-B24287948EED}"/>
                </a:ext>
              </a:extLst>
            </p:cNvPr>
            <p:cNvSpPr/>
            <p:nvPr/>
          </p:nvSpPr>
          <p:spPr>
            <a:xfrm>
              <a:off x="6015566" y="3353205"/>
              <a:ext cx="160867" cy="1608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5" name="Retângulo 44">
              <a:extLst>
                <a:ext uri="{FF2B5EF4-FFF2-40B4-BE49-F238E27FC236}">
                  <a16:creationId xmlns:a16="http://schemas.microsoft.com/office/drawing/2014/main" id="{917399F3-27DD-E550-6CDB-F0EB082EEA7C}"/>
                </a:ext>
              </a:extLst>
            </p:cNvPr>
            <p:cNvSpPr/>
            <p:nvPr/>
          </p:nvSpPr>
          <p:spPr>
            <a:xfrm>
              <a:off x="6015566" y="3582293"/>
              <a:ext cx="160867" cy="1608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6" name="Retângulo 45">
              <a:extLst>
                <a:ext uri="{FF2B5EF4-FFF2-40B4-BE49-F238E27FC236}">
                  <a16:creationId xmlns:a16="http://schemas.microsoft.com/office/drawing/2014/main" id="{13CBADA1-B042-88AE-E266-2F62765103A3}"/>
                </a:ext>
              </a:extLst>
            </p:cNvPr>
            <p:cNvSpPr/>
            <p:nvPr/>
          </p:nvSpPr>
          <p:spPr>
            <a:xfrm>
              <a:off x="6015566" y="3811381"/>
              <a:ext cx="160867" cy="1608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7" name="Retângulo 46">
              <a:extLst>
                <a:ext uri="{FF2B5EF4-FFF2-40B4-BE49-F238E27FC236}">
                  <a16:creationId xmlns:a16="http://schemas.microsoft.com/office/drawing/2014/main" id="{D09AE261-8C0A-C07F-4D32-11EE006F73B2}"/>
                </a:ext>
              </a:extLst>
            </p:cNvPr>
            <p:cNvSpPr/>
            <p:nvPr/>
          </p:nvSpPr>
          <p:spPr>
            <a:xfrm>
              <a:off x="6015566" y="4040469"/>
              <a:ext cx="160867" cy="1608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grpSp>
      <p:sp>
        <p:nvSpPr>
          <p:cNvPr id="6" name="Retângulo 5">
            <a:extLst>
              <a:ext uri="{FF2B5EF4-FFF2-40B4-BE49-F238E27FC236}">
                <a16:creationId xmlns:a16="http://schemas.microsoft.com/office/drawing/2014/main" id="{F61E3918-F8B1-3403-76AA-B43E3A7E8E3B}"/>
              </a:ext>
            </a:extLst>
          </p:cNvPr>
          <p:cNvSpPr/>
          <p:nvPr/>
        </p:nvSpPr>
        <p:spPr>
          <a:xfrm>
            <a:off x="-81336" y="-15231"/>
            <a:ext cx="12273336" cy="2489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 name="object 2">
            <a:extLst>
              <a:ext uri="{FF2B5EF4-FFF2-40B4-BE49-F238E27FC236}">
                <a16:creationId xmlns:a16="http://schemas.microsoft.com/office/drawing/2014/main" id="{D27A0237-C73E-2CA4-3B47-8CF05B09AF55}"/>
              </a:ext>
            </a:extLst>
          </p:cNvPr>
          <p:cNvSpPr txBox="1">
            <a:spLocks noGrp="1"/>
          </p:cNvSpPr>
          <p:nvPr>
            <p:ph type="title"/>
          </p:nvPr>
        </p:nvSpPr>
        <p:spPr>
          <a:xfrm>
            <a:off x="192953" y="353635"/>
            <a:ext cx="8637270" cy="393056"/>
          </a:xfrm>
          <a:prstGeom prst="rect">
            <a:avLst/>
          </a:prstGeom>
        </p:spPr>
        <p:txBody>
          <a:bodyPr vert="horz" wrap="square" lIns="0" tIns="12065" rIns="0" bIns="0" rtlCol="0">
            <a:spAutoFit/>
          </a:bodyPr>
          <a:lstStyle/>
          <a:p>
            <a:pPr marL="12700">
              <a:lnSpc>
                <a:spcPct val="100000"/>
              </a:lnSpc>
              <a:spcBef>
                <a:spcPts val="95"/>
              </a:spcBef>
            </a:pPr>
            <a:r>
              <a:rPr lang="pt-BR" dirty="0"/>
              <a:t>Pesquisa Febraban</a:t>
            </a:r>
            <a:endParaRPr spc="-20" dirty="0"/>
          </a:p>
        </p:txBody>
      </p:sp>
      <p:sp>
        <p:nvSpPr>
          <p:cNvPr id="2" name="CaixaDeTexto 1">
            <a:extLst>
              <a:ext uri="{FF2B5EF4-FFF2-40B4-BE49-F238E27FC236}">
                <a16:creationId xmlns:a16="http://schemas.microsoft.com/office/drawing/2014/main" id="{86DF0A27-185E-7ADC-7CF1-3C50683E4E8A}"/>
              </a:ext>
            </a:extLst>
          </p:cNvPr>
          <p:cNvSpPr txBox="1"/>
          <p:nvPr/>
        </p:nvSpPr>
        <p:spPr>
          <a:xfrm>
            <a:off x="7450865" y="6346193"/>
            <a:ext cx="4739182" cy="276999"/>
          </a:xfrm>
          <a:prstGeom prst="rect">
            <a:avLst/>
          </a:prstGeom>
          <a:noFill/>
        </p:spPr>
        <p:txBody>
          <a:bodyPr wrap="none" rtlCol="0">
            <a:spAutoFit/>
          </a:bodyPr>
          <a:lstStyle/>
          <a:p>
            <a:pPr algn="r"/>
            <a:r>
              <a:rPr lang="pt-BR" sz="1200" dirty="0">
                <a:solidFill>
                  <a:srgbClr val="FF0000"/>
                </a:solidFill>
                <a:latin typeface="Open Sans" panose="020B0606030504020204" pitchFamily="34" charset="0"/>
                <a:ea typeface="Open Sans" panose="020B0606030504020204" pitchFamily="34" charset="0"/>
                <a:cs typeface="Open Sans" panose="020B0606030504020204" pitchFamily="34" charset="0"/>
              </a:rPr>
              <a:t>Fonte: Pesquisa Febraban Economia Bancaria Fev25 - Febraban</a:t>
            </a:r>
          </a:p>
        </p:txBody>
      </p:sp>
      <p:sp>
        <p:nvSpPr>
          <p:cNvPr id="5" name="Retângulo 4">
            <a:extLst>
              <a:ext uri="{FF2B5EF4-FFF2-40B4-BE49-F238E27FC236}">
                <a16:creationId xmlns:a16="http://schemas.microsoft.com/office/drawing/2014/main" id="{53DF6EE0-C61A-754D-9506-040B15398417}"/>
              </a:ext>
            </a:extLst>
          </p:cNvPr>
          <p:cNvSpPr/>
          <p:nvPr/>
        </p:nvSpPr>
        <p:spPr>
          <a:xfrm>
            <a:off x="0" y="6621517"/>
            <a:ext cx="12192000" cy="236483"/>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8" name="Imagem 7">
            <a:extLst>
              <a:ext uri="{FF2B5EF4-FFF2-40B4-BE49-F238E27FC236}">
                <a16:creationId xmlns:a16="http://schemas.microsoft.com/office/drawing/2014/main" id="{51A79190-14DF-5B74-923B-DA754F01B014}"/>
              </a:ext>
            </a:extLst>
          </p:cNvPr>
          <p:cNvPicPr>
            <a:picLocks noChangeAspect="1"/>
          </p:cNvPicPr>
          <p:nvPr/>
        </p:nvPicPr>
        <p:blipFill>
          <a:blip r:embed="rId2"/>
          <a:stretch>
            <a:fillRect/>
          </a:stretch>
        </p:blipFill>
        <p:spPr>
          <a:xfrm>
            <a:off x="1147155" y="833118"/>
            <a:ext cx="9941758" cy="5249160"/>
          </a:xfrm>
          <a:prstGeom prst="rect">
            <a:avLst/>
          </a:prstGeom>
        </p:spPr>
      </p:pic>
    </p:spTree>
    <p:extLst>
      <p:ext uri="{BB962C8B-B14F-4D97-AF65-F5344CB8AC3E}">
        <p14:creationId xmlns:p14="http://schemas.microsoft.com/office/powerpoint/2010/main" val="17622727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59DBD0-3075-8CB9-8CEE-526A887D51FB}"/>
            </a:ext>
          </a:extLst>
        </p:cNvPr>
        <p:cNvGrpSpPr/>
        <p:nvPr/>
      </p:nvGrpSpPr>
      <p:grpSpPr>
        <a:xfrm>
          <a:off x="0" y="0"/>
          <a:ext cx="0" cy="0"/>
          <a:chOff x="0" y="0"/>
          <a:chExt cx="0" cy="0"/>
        </a:xfrm>
      </p:grpSpPr>
      <p:pic>
        <p:nvPicPr>
          <p:cNvPr id="5" name="Imagem 4" descr="Padrão do plano de fundo&#10;&#10;Descrição gerada automaticamente com confiança baixa">
            <a:extLst>
              <a:ext uri="{FF2B5EF4-FFF2-40B4-BE49-F238E27FC236}">
                <a16:creationId xmlns:a16="http://schemas.microsoft.com/office/drawing/2014/main" id="{234E328D-2DE9-5C61-68D9-E7BCC8E8826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936" r="652"/>
          <a:stretch/>
        </p:blipFill>
        <p:spPr>
          <a:xfrm>
            <a:off x="-1" y="0"/>
            <a:ext cx="12192001" cy="6915007"/>
          </a:xfrm>
          <a:prstGeom prst="rect">
            <a:avLst/>
          </a:prstGeom>
        </p:spPr>
      </p:pic>
      <p:sp>
        <p:nvSpPr>
          <p:cNvPr id="14" name="Retângulo 13">
            <a:extLst>
              <a:ext uri="{FF2B5EF4-FFF2-40B4-BE49-F238E27FC236}">
                <a16:creationId xmlns:a16="http://schemas.microsoft.com/office/drawing/2014/main" id="{566593F0-56C0-8A6B-9912-0A3F7270C786}"/>
              </a:ext>
            </a:extLst>
          </p:cNvPr>
          <p:cNvSpPr/>
          <p:nvPr/>
        </p:nvSpPr>
        <p:spPr>
          <a:xfrm flipH="1">
            <a:off x="0" y="0"/>
            <a:ext cx="12192001" cy="6858000"/>
          </a:xfrm>
          <a:prstGeom prst="rect">
            <a:avLst/>
          </a:prstGeom>
          <a:solidFill>
            <a:schemeClr val="tx2">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119" name="Retângulo 118">
            <a:extLst>
              <a:ext uri="{FF2B5EF4-FFF2-40B4-BE49-F238E27FC236}">
                <a16:creationId xmlns:a16="http://schemas.microsoft.com/office/drawing/2014/main" id="{189F1C52-72CE-FC7D-2B4F-4082152E3D67}"/>
              </a:ext>
            </a:extLst>
          </p:cNvPr>
          <p:cNvSpPr/>
          <p:nvPr/>
        </p:nvSpPr>
        <p:spPr>
          <a:xfrm>
            <a:off x="-1" y="4793029"/>
            <a:ext cx="10440000" cy="18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18" name="CaixaDeTexto 117">
            <a:extLst>
              <a:ext uri="{FF2B5EF4-FFF2-40B4-BE49-F238E27FC236}">
                <a16:creationId xmlns:a16="http://schemas.microsoft.com/office/drawing/2014/main" id="{97141640-E757-C5FA-4ACA-9C1D630BD9F1}"/>
              </a:ext>
            </a:extLst>
          </p:cNvPr>
          <p:cNvSpPr txBox="1"/>
          <p:nvPr/>
        </p:nvSpPr>
        <p:spPr>
          <a:xfrm>
            <a:off x="5155360" y="4228016"/>
            <a:ext cx="6528640" cy="800219"/>
          </a:xfrm>
          <a:prstGeom prst="rect">
            <a:avLst/>
          </a:prstGeom>
          <a:noFill/>
        </p:spPr>
        <p:txBody>
          <a:bodyPr wrap="square" rtlCol="0">
            <a:spAutoFit/>
          </a:bodyPr>
          <a:lstStyle/>
          <a:p>
            <a:r>
              <a:rPr lang="pt-BR" sz="4600" b="1" dirty="0">
                <a:solidFill>
                  <a:schemeClr val="bg1"/>
                </a:solidFill>
                <a:latin typeface="Exo 2" panose="00000500000000000000" pitchFamily="50" charset="0"/>
              </a:rPr>
              <a:t>PANORAMA DO SNCC</a:t>
            </a:r>
          </a:p>
        </p:txBody>
      </p:sp>
      <p:grpSp>
        <p:nvGrpSpPr>
          <p:cNvPr id="6" name="Agrupar 5">
            <a:extLst>
              <a:ext uri="{FF2B5EF4-FFF2-40B4-BE49-F238E27FC236}">
                <a16:creationId xmlns:a16="http://schemas.microsoft.com/office/drawing/2014/main" id="{4444F981-BBD5-90B2-C143-64FDF1B314F9}"/>
              </a:ext>
            </a:extLst>
          </p:cNvPr>
          <p:cNvGrpSpPr/>
          <p:nvPr/>
        </p:nvGrpSpPr>
        <p:grpSpPr>
          <a:xfrm>
            <a:off x="-242203" y="0"/>
            <a:ext cx="160867" cy="1544673"/>
            <a:chOff x="6015566" y="2656663"/>
            <a:chExt cx="160867" cy="1544673"/>
          </a:xfrm>
        </p:grpSpPr>
        <p:sp>
          <p:nvSpPr>
            <p:cNvPr id="7" name="Retângulo 6">
              <a:extLst>
                <a:ext uri="{FF2B5EF4-FFF2-40B4-BE49-F238E27FC236}">
                  <a16:creationId xmlns:a16="http://schemas.microsoft.com/office/drawing/2014/main" id="{58457536-7973-1012-42FF-201E7CAF9CAF}"/>
                </a:ext>
              </a:extLst>
            </p:cNvPr>
            <p:cNvSpPr/>
            <p:nvPr/>
          </p:nvSpPr>
          <p:spPr>
            <a:xfrm>
              <a:off x="6015566" y="2656663"/>
              <a:ext cx="160867" cy="1608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8" name="Retângulo 7">
              <a:extLst>
                <a:ext uri="{FF2B5EF4-FFF2-40B4-BE49-F238E27FC236}">
                  <a16:creationId xmlns:a16="http://schemas.microsoft.com/office/drawing/2014/main" id="{EABC5212-66E4-9EF9-E295-71E6281B9630}"/>
                </a:ext>
              </a:extLst>
            </p:cNvPr>
            <p:cNvSpPr/>
            <p:nvPr/>
          </p:nvSpPr>
          <p:spPr>
            <a:xfrm>
              <a:off x="6015566" y="2890390"/>
              <a:ext cx="160867" cy="1608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9" name="Retângulo 8">
              <a:extLst>
                <a:ext uri="{FF2B5EF4-FFF2-40B4-BE49-F238E27FC236}">
                  <a16:creationId xmlns:a16="http://schemas.microsoft.com/office/drawing/2014/main" id="{5B6F97B0-ADD8-E8F8-C295-34F18B9C31E4}"/>
                </a:ext>
              </a:extLst>
            </p:cNvPr>
            <p:cNvSpPr/>
            <p:nvPr/>
          </p:nvSpPr>
          <p:spPr>
            <a:xfrm>
              <a:off x="6015566" y="3124117"/>
              <a:ext cx="160867" cy="1608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10" name="Retângulo 9">
              <a:extLst>
                <a:ext uri="{FF2B5EF4-FFF2-40B4-BE49-F238E27FC236}">
                  <a16:creationId xmlns:a16="http://schemas.microsoft.com/office/drawing/2014/main" id="{B3D63FDF-66CD-5C22-7BB0-9B362D109663}"/>
                </a:ext>
              </a:extLst>
            </p:cNvPr>
            <p:cNvSpPr/>
            <p:nvPr/>
          </p:nvSpPr>
          <p:spPr>
            <a:xfrm>
              <a:off x="6015566" y="3353205"/>
              <a:ext cx="160867" cy="1608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11" name="Retângulo 10">
              <a:extLst>
                <a:ext uri="{FF2B5EF4-FFF2-40B4-BE49-F238E27FC236}">
                  <a16:creationId xmlns:a16="http://schemas.microsoft.com/office/drawing/2014/main" id="{6D638145-3F04-6925-10C6-AF137A6DEA04}"/>
                </a:ext>
              </a:extLst>
            </p:cNvPr>
            <p:cNvSpPr/>
            <p:nvPr/>
          </p:nvSpPr>
          <p:spPr>
            <a:xfrm>
              <a:off x="6015566" y="3582293"/>
              <a:ext cx="160867" cy="1608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12" name="Retângulo 11">
              <a:extLst>
                <a:ext uri="{FF2B5EF4-FFF2-40B4-BE49-F238E27FC236}">
                  <a16:creationId xmlns:a16="http://schemas.microsoft.com/office/drawing/2014/main" id="{6D284D02-323C-6017-A5BE-3A25AA887268}"/>
                </a:ext>
              </a:extLst>
            </p:cNvPr>
            <p:cNvSpPr/>
            <p:nvPr/>
          </p:nvSpPr>
          <p:spPr>
            <a:xfrm>
              <a:off x="6015566" y="3811381"/>
              <a:ext cx="160867" cy="1608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13" name="Retângulo 12">
              <a:extLst>
                <a:ext uri="{FF2B5EF4-FFF2-40B4-BE49-F238E27FC236}">
                  <a16:creationId xmlns:a16="http://schemas.microsoft.com/office/drawing/2014/main" id="{CA085EF6-BF00-6120-4585-F9D8613A234D}"/>
                </a:ext>
              </a:extLst>
            </p:cNvPr>
            <p:cNvSpPr/>
            <p:nvPr/>
          </p:nvSpPr>
          <p:spPr>
            <a:xfrm>
              <a:off x="6015566" y="4040469"/>
              <a:ext cx="160867" cy="1608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grpSp>
    </p:spTree>
    <p:extLst>
      <p:ext uri="{BB962C8B-B14F-4D97-AF65-F5344CB8AC3E}">
        <p14:creationId xmlns:p14="http://schemas.microsoft.com/office/powerpoint/2010/main" val="22278283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3D6C87-D971-11CF-CB95-DB6C07C3FE54}"/>
            </a:ext>
          </a:extLst>
        </p:cNvPr>
        <p:cNvGrpSpPr/>
        <p:nvPr/>
      </p:nvGrpSpPr>
      <p:grpSpPr>
        <a:xfrm>
          <a:off x="0" y="0"/>
          <a:ext cx="0" cy="0"/>
          <a:chOff x="0" y="0"/>
          <a:chExt cx="0" cy="0"/>
        </a:xfrm>
      </p:grpSpPr>
      <p:grpSp>
        <p:nvGrpSpPr>
          <p:cNvPr id="40" name="Agrupar 39">
            <a:extLst>
              <a:ext uri="{FF2B5EF4-FFF2-40B4-BE49-F238E27FC236}">
                <a16:creationId xmlns:a16="http://schemas.microsoft.com/office/drawing/2014/main" id="{5ED1A049-1564-5CD6-98B8-D32B3A727346}"/>
              </a:ext>
            </a:extLst>
          </p:cNvPr>
          <p:cNvGrpSpPr/>
          <p:nvPr/>
        </p:nvGrpSpPr>
        <p:grpSpPr>
          <a:xfrm>
            <a:off x="-242203" y="0"/>
            <a:ext cx="160867" cy="1544673"/>
            <a:chOff x="6015566" y="2656663"/>
            <a:chExt cx="160867" cy="1544673"/>
          </a:xfrm>
        </p:grpSpPr>
        <p:sp>
          <p:nvSpPr>
            <p:cNvPr id="41" name="Retângulo 40">
              <a:extLst>
                <a:ext uri="{FF2B5EF4-FFF2-40B4-BE49-F238E27FC236}">
                  <a16:creationId xmlns:a16="http://schemas.microsoft.com/office/drawing/2014/main" id="{BDF95C79-04FC-5AFF-01B6-DE5A4F7CFB37}"/>
                </a:ext>
              </a:extLst>
            </p:cNvPr>
            <p:cNvSpPr/>
            <p:nvPr/>
          </p:nvSpPr>
          <p:spPr>
            <a:xfrm>
              <a:off x="6015566" y="2656663"/>
              <a:ext cx="160867" cy="1608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2" name="Retângulo 41">
              <a:extLst>
                <a:ext uri="{FF2B5EF4-FFF2-40B4-BE49-F238E27FC236}">
                  <a16:creationId xmlns:a16="http://schemas.microsoft.com/office/drawing/2014/main" id="{9F4581D0-DA6D-F0A2-AC1D-A8F2F7842C39}"/>
                </a:ext>
              </a:extLst>
            </p:cNvPr>
            <p:cNvSpPr/>
            <p:nvPr/>
          </p:nvSpPr>
          <p:spPr>
            <a:xfrm>
              <a:off x="6015566" y="2890390"/>
              <a:ext cx="160867" cy="1608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3" name="Retângulo 42">
              <a:extLst>
                <a:ext uri="{FF2B5EF4-FFF2-40B4-BE49-F238E27FC236}">
                  <a16:creationId xmlns:a16="http://schemas.microsoft.com/office/drawing/2014/main" id="{38DA33A9-9BB2-EB1A-A019-CA132880D29D}"/>
                </a:ext>
              </a:extLst>
            </p:cNvPr>
            <p:cNvSpPr/>
            <p:nvPr/>
          </p:nvSpPr>
          <p:spPr>
            <a:xfrm>
              <a:off x="6015566" y="3124117"/>
              <a:ext cx="160867" cy="1608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4" name="Retângulo 43">
              <a:extLst>
                <a:ext uri="{FF2B5EF4-FFF2-40B4-BE49-F238E27FC236}">
                  <a16:creationId xmlns:a16="http://schemas.microsoft.com/office/drawing/2014/main" id="{A1424CF8-0394-10A4-2F83-2DCDBE7F4166}"/>
                </a:ext>
              </a:extLst>
            </p:cNvPr>
            <p:cNvSpPr/>
            <p:nvPr/>
          </p:nvSpPr>
          <p:spPr>
            <a:xfrm>
              <a:off x="6015566" y="3353205"/>
              <a:ext cx="160867" cy="1608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5" name="Retângulo 44">
              <a:extLst>
                <a:ext uri="{FF2B5EF4-FFF2-40B4-BE49-F238E27FC236}">
                  <a16:creationId xmlns:a16="http://schemas.microsoft.com/office/drawing/2014/main" id="{8E505109-08F0-849A-5284-C31E98F99567}"/>
                </a:ext>
              </a:extLst>
            </p:cNvPr>
            <p:cNvSpPr/>
            <p:nvPr/>
          </p:nvSpPr>
          <p:spPr>
            <a:xfrm>
              <a:off x="6015566" y="3582293"/>
              <a:ext cx="160867" cy="1608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6" name="Retângulo 45">
              <a:extLst>
                <a:ext uri="{FF2B5EF4-FFF2-40B4-BE49-F238E27FC236}">
                  <a16:creationId xmlns:a16="http://schemas.microsoft.com/office/drawing/2014/main" id="{151CA21F-B23E-2C8F-8E58-3ED8FAE9B8F9}"/>
                </a:ext>
              </a:extLst>
            </p:cNvPr>
            <p:cNvSpPr/>
            <p:nvPr/>
          </p:nvSpPr>
          <p:spPr>
            <a:xfrm>
              <a:off x="6015566" y="3811381"/>
              <a:ext cx="160867" cy="1608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7" name="Retângulo 46">
              <a:extLst>
                <a:ext uri="{FF2B5EF4-FFF2-40B4-BE49-F238E27FC236}">
                  <a16:creationId xmlns:a16="http://schemas.microsoft.com/office/drawing/2014/main" id="{62035E96-41D4-C36A-0777-1DC355902B7A}"/>
                </a:ext>
              </a:extLst>
            </p:cNvPr>
            <p:cNvSpPr/>
            <p:nvPr/>
          </p:nvSpPr>
          <p:spPr>
            <a:xfrm>
              <a:off x="6015566" y="4040469"/>
              <a:ext cx="160867" cy="1608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grpSp>
      <p:sp>
        <p:nvSpPr>
          <p:cNvPr id="6" name="Retângulo 5">
            <a:extLst>
              <a:ext uri="{FF2B5EF4-FFF2-40B4-BE49-F238E27FC236}">
                <a16:creationId xmlns:a16="http://schemas.microsoft.com/office/drawing/2014/main" id="{B65BF778-8A27-2E80-74C9-87F83AA1D5A0}"/>
              </a:ext>
            </a:extLst>
          </p:cNvPr>
          <p:cNvSpPr/>
          <p:nvPr/>
        </p:nvSpPr>
        <p:spPr>
          <a:xfrm>
            <a:off x="-81336" y="-15231"/>
            <a:ext cx="12273336" cy="2489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 name="object 2">
            <a:extLst>
              <a:ext uri="{FF2B5EF4-FFF2-40B4-BE49-F238E27FC236}">
                <a16:creationId xmlns:a16="http://schemas.microsoft.com/office/drawing/2014/main" id="{4D08BAF1-1158-AE55-D7BD-A622B6EC3BAF}"/>
              </a:ext>
            </a:extLst>
          </p:cNvPr>
          <p:cNvSpPr txBox="1">
            <a:spLocks noGrp="1"/>
          </p:cNvSpPr>
          <p:nvPr>
            <p:ph type="title"/>
          </p:nvPr>
        </p:nvSpPr>
        <p:spPr>
          <a:xfrm>
            <a:off x="163926" y="353635"/>
            <a:ext cx="8637270" cy="393056"/>
          </a:xfrm>
          <a:prstGeom prst="rect">
            <a:avLst/>
          </a:prstGeom>
        </p:spPr>
        <p:txBody>
          <a:bodyPr vert="horz" wrap="square" lIns="0" tIns="12065" rIns="0" bIns="0" rtlCol="0">
            <a:spAutoFit/>
          </a:bodyPr>
          <a:lstStyle/>
          <a:p>
            <a:pPr marL="12700">
              <a:lnSpc>
                <a:spcPct val="100000"/>
              </a:lnSpc>
              <a:spcBef>
                <a:spcPts val="95"/>
              </a:spcBef>
            </a:pPr>
            <a:r>
              <a:rPr lang="pt-BR" dirty="0"/>
              <a:t>Panorama do SNCC – Nov24</a:t>
            </a:r>
            <a:endParaRPr lang="pt-BR" spc="-10" dirty="0"/>
          </a:p>
        </p:txBody>
      </p:sp>
      <p:sp>
        <p:nvSpPr>
          <p:cNvPr id="4" name="object 3">
            <a:extLst>
              <a:ext uri="{FF2B5EF4-FFF2-40B4-BE49-F238E27FC236}">
                <a16:creationId xmlns:a16="http://schemas.microsoft.com/office/drawing/2014/main" id="{8FF32968-28AB-C1AE-769C-7929A34E72E8}"/>
              </a:ext>
            </a:extLst>
          </p:cNvPr>
          <p:cNvSpPr txBox="1"/>
          <p:nvPr/>
        </p:nvSpPr>
        <p:spPr>
          <a:xfrm>
            <a:off x="225495" y="863853"/>
            <a:ext cx="10639425" cy="321242"/>
          </a:xfrm>
          <a:prstGeom prst="rect">
            <a:avLst/>
          </a:prstGeom>
        </p:spPr>
        <p:txBody>
          <a:bodyPr vert="horz" wrap="square" lIns="0" tIns="13335" rIns="0" bIns="0" rtlCol="0">
            <a:spAutoFit/>
          </a:bodyPr>
          <a:lstStyle/>
          <a:p>
            <a:pPr marL="12700" marR="5080" algn="just">
              <a:lnSpc>
                <a:spcPct val="100000"/>
              </a:lnSpc>
              <a:spcBef>
                <a:spcPts val="105"/>
              </a:spcBef>
            </a:pPr>
            <a:r>
              <a:rPr lang="pt-BR" sz="2000" b="1" dirty="0">
                <a:solidFill>
                  <a:srgbClr val="5F5F5F"/>
                </a:solidFill>
                <a:latin typeface="Calibri"/>
                <a:cs typeface="Calibri"/>
              </a:rPr>
              <a:t>Evolução do Sistema Nacional de Cooperativas de Crédito (SNCC)</a:t>
            </a:r>
          </a:p>
        </p:txBody>
      </p:sp>
      <p:sp>
        <p:nvSpPr>
          <p:cNvPr id="145" name="Retângulo 144">
            <a:extLst>
              <a:ext uri="{FF2B5EF4-FFF2-40B4-BE49-F238E27FC236}">
                <a16:creationId xmlns:a16="http://schemas.microsoft.com/office/drawing/2014/main" id="{E7942C25-F74E-1E7B-3E86-68FC5C9020DF}"/>
              </a:ext>
            </a:extLst>
          </p:cNvPr>
          <p:cNvSpPr/>
          <p:nvPr/>
        </p:nvSpPr>
        <p:spPr>
          <a:xfrm>
            <a:off x="0" y="6621517"/>
            <a:ext cx="12192000" cy="236483"/>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5" name="Imagem 4">
            <a:extLst>
              <a:ext uri="{FF2B5EF4-FFF2-40B4-BE49-F238E27FC236}">
                <a16:creationId xmlns:a16="http://schemas.microsoft.com/office/drawing/2014/main" id="{D02081FC-68D9-02FA-41E2-A4E3BCF9C72B}"/>
              </a:ext>
            </a:extLst>
          </p:cNvPr>
          <p:cNvPicPr>
            <a:picLocks noChangeAspect="1"/>
          </p:cNvPicPr>
          <p:nvPr/>
        </p:nvPicPr>
        <p:blipFill>
          <a:blip r:embed="rId2"/>
          <a:stretch>
            <a:fillRect/>
          </a:stretch>
        </p:blipFill>
        <p:spPr>
          <a:xfrm>
            <a:off x="310143" y="1279853"/>
            <a:ext cx="8427457" cy="4753950"/>
          </a:xfrm>
          <a:prstGeom prst="rect">
            <a:avLst/>
          </a:prstGeom>
        </p:spPr>
      </p:pic>
      <p:sp>
        <p:nvSpPr>
          <p:cNvPr id="7" name="CaixaDeTexto 6">
            <a:extLst>
              <a:ext uri="{FF2B5EF4-FFF2-40B4-BE49-F238E27FC236}">
                <a16:creationId xmlns:a16="http://schemas.microsoft.com/office/drawing/2014/main" id="{2CF05A6C-E3BE-FDB7-0F55-75CE599D738E}"/>
              </a:ext>
            </a:extLst>
          </p:cNvPr>
          <p:cNvSpPr txBox="1"/>
          <p:nvPr/>
        </p:nvSpPr>
        <p:spPr>
          <a:xfrm>
            <a:off x="9374941" y="6530006"/>
            <a:ext cx="2619755" cy="276999"/>
          </a:xfrm>
          <a:prstGeom prst="rect">
            <a:avLst/>
          </a:prstGeom>
          <a:noFill/>
        </p:spPr>
        <p:txBody>
          <a:bodyPr wrap="none" rtlCol="0">
            <a:spAutoFit/>
          </a:bodyPr>
          <a:lstStyle>
            <a:defPPr>
              <a:defRPr lang="pt-BR"/>
            </a:defPPr>
            <a:lvl1pPr algn="r">
              <a:defRPr sz="1200">
                <a:solidFill>
                  <a:srgbClr val="FF0000"/>
                </a:solidFill>
                <a:latin typeface="Open Sans" panose="020B0606030504020204" pitchFamily="34" charset="0"/>
                <a:ea typeface="Open Sans" panose="020B0606030504020204" pitchFamily="34" charset="0"/>
                <a:cs typeface="Open Sans" panose="020B0606030504020204" pitchFamily="34" charset="0"/>
              </a:defRPr>
            </a:lvl1pPr>
          </a:lstStyle>
          <a:p>
            <a:r>
              <a:rPr lang="pt-BR" dirty="0">
                <a:hlinkClick r:id="rId3"/>
              </a:rPr>
              <a:t>Fonte: </a:t>
            </a:r>
            <a:r>
              <a:rPr lang="pt-BR" dirty="0" err="1">
                <a:hlinkClick r:id="rId3"/>
              </a:rPr>
              <a:t>Public-panel</a:t>
            </a:r>
            <a:r>
              <a:rPr lang="pt-BR" dirty="0">
                <a:hlinkClick r:id="rId3"/>
              </a:rPr>
              <a:t> | </a:t>
            </a:r>
            <a:r>
              <a:rPr lang="pt-BR" dirty="0" err="1">
                <a:hlinkClick r:id="rId3"/>
              </a:rPr>
              <a:t>BureauCoop</a:t>
            </a:r>
            <a:endParaRPr lang="pt-BR" dirty="0"/>
          </a:p>
        </p:txBody>
      </p:sp>
      <p:sp>
        <p:nvSpPr>
          <p:cNvPr id="9" name="CaixaDeTexto 8">
            <a:extLst>
              <a:ext uri="{FF2B5EF4-FFF2-40B4-BE49-F238E27FC236}">
                <a16:creationId xmlns:a16="http://schemas.microsoft.com/office/drawing/2014/main" id="{3094DAAA-0982-5A8D-7ACE-83A0936C58BF}"/>
              </a:ext>
            </a:extLst>
          </p:cNvPr>
          <p:cNvSpPr txBox="1"/>
          <p:nvPr/>
        </p:nvSpPr>
        <p:spPr>
          <a:xfrm>
            <a:off x="8781145" y="1313197"/>
            <a:ext cx="3283631" cy="4832092"/>
          </a:xfrm>
          <a:prstGeom prst="rect">
            <a:avLst/>
          </a:prstGeom>
          <a:noFill/>
        </p:spPr>
        <p:txBody>
          <a:bodyPr wrap="square">
            <a:spAutoFit/>
          </a:bodyPr>
          <a:lstStyle/>
          <a:p>
            <a:pPr marL="285750" indent="-285750">
              <a:buFont typeface="Arial" panose="020B0604020202020204" pitchFamily="34" charset="0"/>
              <a:buChar char="•"/>
            </a:pPr>
            <a:r>
              <a:rPr lang="pt-BR" sz="1400" b="1" dirty="0">
                <a:solidFill>
                  <a:schemeClr val="tx2"/>
                </a:solidFill>
                <a:latin typeface="Open Sans" panose="020B0606030504020204" pitchFamily="34" charset="0"/>
                <a:ea typeface="Open Sans" panose="020B0606030504020204" pitchFamily="34" charset="0"/>
                <a:cs typeface="Open Sans" panose="020B0606030504020204" pitchFamily="34" charset="0"/>
              </a:rPr>
              <a:t>SNCC atinge 21,2 milhões de cooperados até novembro, crescimento de 11% em 2024.</a:t>
            </a:r>
          </a:p>
          <a:p>
            <a:pPr marL="285750" indent="-285750">
              <a:buFont typeface="Arial" panose="020B0604020202020204" pitchFamily="34" charset="0"/>
              <a:buChar char="•"/>
            </a:pPr>
            <a:r>
              <a:rPr lang="pt-BR" sz="1400" dirty="0">
                <a:solidFill>
                  <a:schemeClr val="tx2"/>
                </a:solidFill>
                <a:latin typeface="Open Sans" panose="020B0606030504020204" pitchFamily="34" charset="0"/>
                <a:ea typeface="Open Sans" panose="020B0606030504020204" pitchFamily="34" charset="0"/>
                <a:cs typeface="Open Sans" panose="020B0606030504020204" pitchFamily="34" charset="0"/>
              </a:rPr>
              <a:t>Total de ativos cresceu 18,2% em relação a dezembro de 2023. Projetamos um crescimento de 20% para 2024. Em 2023 o crescimento foi de 21,8% o que representa uma aceleração do crescimento para o sistema, principalmente pela evolução dos depósitos.</a:t>
            </a:r>
          </a:p>
          <a:p>
            <a:pPr marL="285750" indent="-285750">
              <a:buFont typeface="Arial" panose="020B0604020202020204" pitchFamily="34" charset="0"/>
              <a:buChar char="•"/>
            </a:pPr>
            <a:r>
              <a:rPr lang="pt-BR" sz="1400" dirty="0">
                <a:solidFill>
                  <a:schemeClr val="tx2"/>
                </a:solidFill>
                <a:latin typeface="Open Sans" panose="020B0606030504020204" pitchFamily="34" charset="0"/>
                <a:ea typeface="Open Sans" panose="020B0606030504020204" pitchFamily="34" charset="0"/>
                <a:cs typeface="Open Sans" panose="020B0606030504020204" pitchFamily="34" charset="0"/>
              </a:rPr>
              <a:t>Depósitos crescem 20,8% e projetamos aumento para 22,7%. Em 2023 cresceu 22,8% (mesma tendencia)</a:t>
            </a:r>
          </a:p>
          <a:p>
            <a:pPr marL="285750" indent="-285750">
              <a:buFont typeface="Arial" panose="020B0604020202020204" pitchFamily="34" charset="0"/>
              <a:buChar char="•"/>
            </a:pPr>
            <a:r>
              <a:rPr lang="pt-BR" sz="1400" dirty="0">
                <a:solidFill>
                  <a:schemeClr val="tx2"/>
                </a:solidFill>
                <a:latin typeface="Open Sans" panose="020B0606030504020204" pitchFamily="34" charset="0"/>
                <a:ea typeface="Open Sans" panose="020B0606030504020204" pitchFamily="34" charset="0"/>
                <a:cs typeface="Open Sans" panose="020B0606030504020204" pitchFamily="34" charset="0"/>
              </a:rPr>
              <a:t>Carteira do Crédito apresentou crescimento de 14,9% até novembro e projetamos crescimento de 16,3% para 2024. Em 2023 cresceu 15,5%. </a:t>
            </a:r>
          </a:p>
          <a:p>
            <a:pPr marL="285750" indent="-285750">
              <a:buFont typeface="Arial" panose="020B0604020202020204" pitchFamily="34" charset="0"/>
              <a:buChar char="•"/>
            </a:pPr>
            <a:endParaRPr lang="pt-BR" sz="1400" dirty="0">
              <a:solidFill>
                <a:schemeClr val="tx2"/>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9186255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FF707A-9D6F-0922-B579-1B793976A364}"/>
            </a:ext>
          </a:extLst>
        </p:cNvPr>
        <p:cNvGrpSpPr/>
        <p:nvPr/>
      </p:nvGrpSpPr>
      <p:grpSpPr>
        <a:xfrm>
          <a:off x="0" y="0"/>
          <a:ext cx="0" cy="0"/>
          <a:chOff x="0" y="0"/>
          <a:chExt cx="0" cy="0"/>
        </a:xfrm>
      </p:grpSpPr>
      <p:pic>
        <p:nvPicPr>
          <p:cNvPr id="5" name="Imagem 4" descr="Padrão do plano de fundo&#10;&#10;Descrição gerada automaticamente com confiança baixa">
            <a:extLst>
              <a:ext uri="{FF2B5EF4-FFF2-40B4-BE49-F238E27FC236}">
                <a16:creationId xmlns:a16="http://schemas.microsoft.com/office/drawing/2014/main" id="{73A09028-2921-28D9-A7BD-EE184224A4A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936" r="652"/>
          <a:stretch/>
        </p:blipFill>
        <p:spPr>
          <a:xfrm>
            <a:off x="-1" y="0"/>
            <a:ext cx="12192001" cy="6915007"/>
          </a:xfrm>
          <a:prstGeom prst="rect">
            <a:avLst/>
          </a:prstGeom>
        </p:spPr>
      </p:pic>
      <p:sp>
        <p:nvSpPr>
          <p:cNvPr id="14" name="Retângulo 13">
            <a:extLst>
              <a:ext uri="{FF2B5EF4-FFF2-40B4-BE49-F238E27FC236}">
                <a16:creationId xmlns:a16="http://schemas.microsoft.com/office/drawing/2014/main" id="{B30EE47D-6263-7D25-1D47-7141DA343F9B}"/>
              </a:ext>
            </a:extLst>
          </p:cNvPr>
          <p:cNvSpPr/>
          <p:nvPr/>
        </p:nvSpPr>
        <p:spPr>
          <a:xfrm flipH="1">
            <a:off x="0" y="0"/>
            <a:ext cx="12192001" cy="6858000"/>
          </a:xfrm>
          <a:prstGeom prst="rect">
            <a:avLst/>
          </a:prstGeom>
          <a:solidFill>
            <a:schemeClr val="tx2">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119" name="Retângulo 118">
            <a:extLst>
              <a:ext uri="{FF2B5EF4-FFF2-40B4-BE49-F238E27FC236}">
                <a16:creationId xmlns:a16="http://schemas.microsoft.com/office/drawing/2014/main" id="{63E9651E-0A7B-3CFC-A5EA-4DC73280BCEB}"/>
              </a:ext>
            </a:extLst>
          </p:cNvPr>
          <p:cNvSpPr/>
          <p:nvPr/>
        </p:nvSpPr>
        <p:spPr>
          <a:xfrm>
            <a:off x="-1" y="4793029"/>
            <a:ext cx="10440000" cy="18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18" name="CaixaDeTexto 117">
            <a:extLst>
              <a:ext uri="{FF2B5EF4-FFF2-40B4-BE49-F238E27FC236}">
                <a16:creationId xmlns:a16="http://schemas.microsoft.com/office/drawing/2014/main" id="{3BC6BA66-C7BE-9205-A67D-3150A439F357}"/>
              </a:ext>
            </a:extLst>
          </p:cNvPr>
          <p:cNvSpPr txBox="1"/>
          <p:nvPr/>
        </p:nvSpPr>
        <p:spPr>
          <a:xfrm>
            <a:off x="5155360" y="4228016"/>
            <a:ext cx="6528640" cy="800219"/>
          </a:xfrm>
          <a:prstGeom prst="rect">
            <a:avLst/>
          </a:prstGeom>
          <a:noFill/>
        </p:spPr>
        <p:txBody>
          <a:bodyPr wrap="square" rtlCol="0">
            <a:spAutoFit/>
          </a:bodyPr>
          <a:lstStyle/>
          <a:p>
            <a:r>
              <a:rPr lang="pt-BR" sz="4600" b="1" dirty="0">
                <a:solidFill>
                  <a:schemeClr val="bg1"/>
                </a:solidFill>
                <a:latin typeface="Exo 2" panose="00000500000000000000" pitchFamily="50" charset="0"/>
              </a:rPr>
              <a:t>Destaque no mês</a:t>
            </a:r>
          </a:p>
        </p:txBody>
      </p:sp>
      <p:grpSp>
        <p:nvGrpSpPr>
          <p:cNvPr id="6" name="Agrupar 5">
            <a:extLst>
              <a:ext uri="{FF2B5EF4-FFF2-40B4-BE49-F238E27FC236}">
                <a16:creationId xmlns:a16="http://schemas.microsoft.com/office/drawing/2014/main" id="{A2540C1C-D3AA-606A-43A4-F9B36BA1CD96}"/>
              </a:ext>
            </a:extLst>
          </p:cNvPr>
          <p:cNvGrpSpPr/>
          <p:nvPr/>
        </p:nvGrpSpPr>
        <p:grpSpPr>
          <a:xfrm>
            <a:off x="-242203" y="0"/>
            <a:ext cx="160867" cy="1544673"/>
            <a:chOff x="6015566" y="2656663"/>
            <a:chExt cx="160867" cy="1544673"/>
          </a:xfrm>
        </p:grpSpPr>
        <p:sp>
          <p:nvSpPr>
            <p:cNvPr id="7" name="Retângulo 6">
              <a:extLst>
                <a:ext uri="{FF2B5EF4-FFF2-40B4-BE49-F238E27FC236}">
                  <a16:creationId xmlns:a16="http://schemas.microsoft.com/office/drawing/2014/main" id="{FDD1F51F-CC7A-5774-06E7-05998973506D}"/>
                </a:ext>
              </a:extLst>
            </p:cNvPr>
            <p:cNvSpPr/>
            <p:nvPr/>
          </p:nvSpPr>
          <p:spPr>
            <a:xfrm>
              <a:off x="6015566" y="2656663"/>
              <a:ext cx="160867" cy="1608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8" name="Retângulo 7">
              <a:extLst>
                <a:ext uri="{FF2B5EF4-FFF2-40B4-BE49-F238E27FC236}">
                  <a16:creationId xmlns:a16="http://schemas.microsoft.com/office/drawing/2014/main" id="{89CEC204-EE1A-520B-39C4-97C4011D5584}"/>
                </a:ext>
              </a:extLst>
            </p:cNvPr>
            <p:cNvSpPr/>
            <p:nvPr/>
          </p:nvSpPr>
          <p:spPr>
            <a:xfrm>
              <a:off x="6015566" y="2890390"/>
              <a:ext cx="160867" cy="1608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9" name="Retângulo 8">
              <a:extLst>
                <a:ext uri="{FF2B5EF4-FFF2-40B4-BE49-F238E27FC236}">
                  <a16:creationId xmlns:a16="http://schemas.microsoft.com/office/drawing/2014/main" id="{1E97DADD-543A-2E32-87CD-54F0246626D6}"/>
                </a:ext>
              </a:extLst>
            </p:cNvPr>
            <p:cNvSpPr/>
            <p:nvPr/>
          </p:nvSpPr>
          <p:spPr>
            <a:xfrm>
              <a:off x="6015566" y="3124117"/>
              <a:ext cx="160867" cy="1608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10" name="Retângulo 9">
              <a:extLst>
                <a:ext uri="{FF2B5EF4-FFF2-40B4-BE49-F238E27FC236}">
                  <a16:creationId xmlns:a16="http://schemas.microsoft.com/office/drawing/2014/main" id="{47B410BD-3D7C-0D6F-07CD-7109D664BFED}"/>
                </a:ext>
              </a:extLst>
            </p:cNvPr>
            <p:cNvSpPr/>
            <p:nvPr/>
          </p:nvSpPr>
          <p:spPr>
            <a:xfrm>
              <a:off x="6015566" y="3353205"/>
              <a:ext cx="160867" cy="1608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11" name="Retângulo 10">
              <a:extLst>
                <a:ext uri="{FF2B5EF4-FFF2-40B4-BE49-F238E27FC236}">
                  <a16:creationId xmlns:a16="http://schemas.microsoft.com/office/drawing/2014/main" id="{ADE84B08-DE70-DB8E-662F-09F7E6E520DA}"/>
                </a:ext>
              </a:extLst>
            </p:cNvPr>
            <p:cNvSpPr/>
            <p:nvPr/>
          </p:nvSpPr>
          <p:spPr>
            <a:xfrm>
              <a:off x="6015566" y="3582293"/>
              <a:ext cx="160867" cy="1608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12" name="Retângulo 11">
              <a:extLst>
                <a:ext uri="{FF2B5EF4-FFF2-40B4-BE49-F238E27FC236}">
                  <a16:creationId xmlns:a16="http://schemas.microsoft.com/office/drawing/2014/main" id="{FB7B1F10-EF14-D101-E9D6-67D9C4AA139A}"/>
                </a:ext>
              </a:extLst>
            </p:cNvPr>
            <p:cNvSpPr/>
            <p:nvPr/>
          </p:nvSpPr>
          <p:spPr>
            <a:xfrm>
              <a:off x="6015566" y="3811381"/>
              <a:ext cx="160867" cy="1608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13" name="Retângulo 12">
              <a:extLst>
                <a:ext uri="{FF2B5EF4-FFF2-40B4-BE49-F238E27FC236}">
                  <a16:creationId xmlns:a16="http://schemas.microsoft.com/office/drawing/2014/main" id="{268E6E71-2341-FE04-AC8F-3D76158D1F09}"/>
                </a:ext>
              </a:extLst>
            </p:cNvPr>
            <p:cNvSpPr/>
            <p:nvPr/>
          </p:nvSpPr>
          <p:spPr>
            <a:xfrm>
              <a:off x="6015566" y="4040469"/>
              <a:ext cx="160867" cy="1608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grpSp>
    </p:spTree>
    <p:extLst>
      <p:ext uri="{BB962C8B-B14F-4D97-AF65-F5344CB8AC3E}">
        <p14:creationId xmlns:p14="http://schemas.microsoft.com/office/powerpoint/2010/main" val="41700265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E2AAF3-E4D6-2FFC-63E6-D63694F42FF8}"/>
            </a:ext>
          </a:extLst>
        </p:cNvPr>
        <p:cNvGrpSpPr/>
        <p:nvPr/>
      </p:nvGrpSpPr>
      <p:grpSpPr>
        <a:xfrm>
          <a:off x="0" y="0"/>
          <a:ext cx="0" cy="0"/>
          <a:chOff x="0" y="0"/>
          <a:chExt cx="0" cy="0"/>
        </a:xfrm>
      </p:grpSpPr>
      <p:grpSp>
        <p:nvGrpSpPr>
          <p:cNvPr id="40" name="Agrupar 39">
            <a:extLst>
              <a:ext uri="{FF2B5EF4-FFF2-40B4-BE49-F238E27FC236}">
                <a16:creationId xmlns:a16="http://schemas.microsoft.com/office/drawing/2014/main" id="{9C170953-1763-0504-E46D-2E874E32754A}"/>
              </a:ext>
            </a:extLst>
          </p:cNvPr>
          <p:cNvGrpSpPr/>
          <p:nvPr/>
        </p:nvGrpSpPr>
        <p:grpSpPr>
          <a:xfrm>
            <a:off x="-242203" y="0"/>
            <a:ext cx="160867" cy="1544673"/>
            <a:chOff x="6015566" y="2656663"/>
            <a:chExt cx="160867" cy="1544673"/>
          </a:xfrm>
        </p:grpSpPr>
        <p:sp>
          <p:nvSpPr>
            <p:cNvPr id="41" name="Retângulo 40">
              <a:extLst>
                <a:ext uri="{FF2B5EF4-FFF2-40B4-BE49-F238E27FC236}">
                  <a16:creationId xmlns:a16="http://schemas.microsoft.com/office/drawing/2014/main" id="{F4E6FF9C-82F1-81CE-2810-799F68627A53}"/>
                </a:ext>
              </a:extLst>
            </p:cNvPr>
            <p:cNvSpPr/>
            <p:nvPr/>
          </p:nvSpPr>
          <p:spPr>
            <a:xfrm>
              <a:off x="6015566" y="2656663"/>
              <a:ext cx="160867" cy="1608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2" name="Retângulo 41">
              <a:extLst>
                <a:ext uri="{FF2B5EF4-FFF2-40B4-BE49-F238E27FC236}">
                  <a16:creationId xmlns:a16="http://schemas.microsoft.com/office/drawing/2014/main" id="{CEEA97DF-D4E5-2DBB-5C47-FA8C9310B4C6}"/>
                </a:ext>
              </a:extLst>
            </p:cNvPr>
            <p:cNvSpPr/>
            <p:nvPr/>
          </p:nvSpPr>
          <p:spPr>
            <a:xfrm>
              <a:off x="6015566" y="2890390"/>
              <a:ext cx="160867" cy="1608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3" name="Retângulo 42">
              <a:extLst>
                <a:ext uri="{FF2B5EF4-FFF2-40B4-BE49-F238E27FC236}">
                  <a16:creationId xmlns:a16="http://schemas.microsoft.com/office/drawing/2014/main" id="{6F160DFF-6DDB-903C-F782-8F3317101841}"/>
                </a:ext>
              </a:extLst>
            </p:cNvPr>
            <p:cNvSpPr/>
            <p:nvPr/>
          </p:nvSpPr>
          <p:spPr>
            <a:xfrm>
              <a:off x="6015566" y="3124117"/>
              <a:ext cx="160867" cy="1608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4" name="Retângulo 43">
              <a:extLst>
                <a:ext uri="{FF2B5EF4-FFF2-40B4-BE49-F238E27FC236}">
                  <a16:creationId xmlns:a16="http://schemas.microsoft.com/office/drawing/2014/main" id="{2618B1DA-286B-539D-2630-05C908386FB8}"/>
                </a:ext>
              </a:extLst>
            </p:cNvPr>
            <p:cNvSpPr/>
            <p:nvPr/>
          </p:nvSpPr>
          <p:spPr>
            <a:xfrm>
              <a:off x="6015566" y="3353205"/>
              <a:ext cx="160867" cy="1608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5" name="Retângulo 44">
              <a:extLst>
                <a:ext uri="{FF2B5EF4-FFF2-40B4-BE49-F238E27FC236}">
                  <a16:creationId xmlns:a16="http://schemas.microsoft.com/office/drawing/2014/main" id="{85E7D273-0F37-77F8-5705-37C83409DEED}"/>
                </a:ext>
              </a:extLst>
            </p:cNvPr>
            <p:cNvSpPr/>
            <p:nvPr/>
          </p:nvSpPr>
          <p:spPr>
            <a:xfrm>
              <a:off x="6015566" y="3582293"/>
              <a:ext cx="160867" cy="1608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6" name="Retângulo 45">
              <a:extLst>
                <a:ext uri="{FF2B5EF4-FFF2-40B4-BE49-F238E27FC236}">
                  <a16:creationId xmlns:a16="http://schemas.microsoft.com/office/drawing/2014/main" id="{38F8F5E4-F758-8DEA-2C56-5EA9F70B1F4E}"/>
                </a:ext>
              </a:extLst>
            </p:cNvPr>
            <p:cNvSpPr/>
            <p:nvPr/>
          </p:nvSpPr>
          <p:spPr>
            <a:xfrm>
              <a:off x="6015566" y="3811381"/>
              <a:ext cx="160867" cy="1608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7" name="Retângulo 46">
              <a:extLst>
                <a:ext uri="{FF2B5EF4-FFF2-40B4-BE49-F238E27FC236}">
                  <a16:creationId xmlns:a16="http://schemas.microsoft.com/office/drawing/2014/main" id="{DD89A3B5-0AC9-6FB1-D0FB-52DEFFB03437}"/>
                </a:ext>
              </a:extLst>
            </p:cNvPr>
            <p:cNvSpPr/>
            <p:nvPr/>
          </p:nvSpPr>
          <p:spPr>
            <a:xfrm>
              <a:off x="6015566" y="4040469"/>
              <a:ext cx="160867" cy="1608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grpSp>
      <p:sp>
        <p:nvSpPr>
          <p:cNvPr id="6" name="Retângulo 5">
            <a:extLst>
              <a:ext uri="{FF2B5EF4-FFF2-40B4-BE49-F238E27FC236}">
                <a16:creationId xmlns:a16="http://schemas.microsoft.com/office/drawing/2014/main" id="{7F2B053F-234B-D9F4-4E74-4CE789FE0061}"/>
              </a:ext>
            </a:extLst>
          </p:cNvPr>
          <p:cNvSpPr/>
          <p:nvPr/>
        </p:nvSpPr>
        <p:spPr>
          <a:xfrm>
            <a:off x="-81336" y="-15231"/>
            <a:ext cx="12273336" cy="2489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 name="object 2">
            <a:extLst>
              <a:ext uri="{FF2B5EF4-FFF2-40B4-BE49-F238E27FC236}">
                <a16:creationId xmlns:a16="http://schemas.microsoft.com/office/drawing/2014/main" id="{9AB2FBBC-6597-D2DC-6C2C-E3423FF23D2C}"/>
              </a:ext>
            </a:extLst>
          </p:cNvPr>
          <p:cNvSpPr txBox="1">
            <a:spLocks noGrp="1"/>
          </p:cNvSpPr>
          <p:nvPr>
            <p:ph type="title"/>
          </p:nvPr>
        </p:nvSpPr>
        <p:spPr>
          <a:xfrm>
            <a:off x="192953" y="353635"/>
            <a:ext cx="8637270" cy="393056"/>
          </a:xfrm>
          <a:prstGeom prst="rect">
            <a:avLst/>
          </a:prstGeom>
        </p:spPr>
        <p:txBody>
          <a:bodyPr vert="horz" wrap="square" lIns="0" tIns="12065" rIns="0" bIns="0" rtlCol="0">
            <a:spAutoFit/>
          </a:bodyPr>
          <a:lstStyle/>
          <a:p>
            <a:pPr marL="12700">
              <a:lnSpc>
                <a:spcPct val="100000"/>
              </a:lnSpc>
              <a:spcBef>
                <a:spcPts val="95"/>
              </a:spcBef>
            </a:pPr>
            <a:r>
              <a:rPr lang="pt-BR" dirty="0"/>
              <a:t>Destaque no mês</a:t>
            </a:r>
            <a:endParaRPr spc="-20" dirty="0"/>
          </a:p>
        </p:txBody>
      </p:sp>
      <p:sp>
        <p:nvSpPr>
          <p:cNvPr id="7" name="CaixaDeTexto 6">
            <a:extLst>
              <a:ext uri="{FF2B5EF4-FFF2-40B4-BE49-F238E27FC236}">
                <a16:creationId xmlns:a16="http://schemas.microsoft.com/office/drawing/2014/main" id="{6704A58C-7D92-1C34-61E8-D569628A1EF0}"/>
              </a:ext>
            </a:extLst>
          </p:cNvPr>
          <p:cNvSpPr txBox="1"/>
          <p:nvPr/>
        </p:nvSpPr>
        <p:spPr>
          <a:xfrm>
            <a:off x="192313" y="968606"/>
            <a:ext cx="11549743" cy="369332"/>
          </a:xfrm>
          <a:prstGeom prst="rect">
            <a:avLst/>
          </a:prstGeom>
          <a:noFill/>
        </p:spPr>
        <p:txBody>
          <a:bodyPr wrap="square">
            <a:spAutoFit/>
          </a:bodyPr>
          <a:lstStyle/>
          <a:p>
            <a:r>
              <a:rPr lang="pt-BR" dirty="0">
                <a:hlinkClick r:id="rId2"/>
              </a:rPr>
              <a:t>Novo padrão contábil muda estratégia de negócios dos bancos | Finanças | Valor Econômico</a:t>
            </a:r>
            <a:endParaRPr lang="pt-BR" dirty="0"/>
          </a:p>
        </p:txBody>
      </p:sp>
      <p:sp>
        <p:nvSpPr>
          <p:cNvPr id="2" name="Retângulo 1">
            <a:extLst>
              <a:ext uri="{FF2B5EF4-FFF2-40B4-BE49-F238E27FC236}">
                <a16:creationId xmlns:a16="http://schemas.microsoft.com/office/drawing/2014/main" id="{361D14AF-74FD-C05E-6099-FEED7DE2BA96}"/>
              </a:ext>
            </a:extLst>
          </p:cNvPr>
          <p:cNvSpPr/>
          <p:nvPr/>
        </p:nvSpPr>
        <p:spPr>
          <a:xfrm>
            <a:off x="0" y="6621517"/>
            <a:ext cx="12192000" cy="236483"/>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 name="CaixaDeTexto 4">
            <a:extLst>
              <a:ext uri="{FF2B5EF4-FFF2-40B4-BE49-F238E27FC236}">
                <a16:creationId xmlns:a16="http://schemas.microsoft.com/office/drawing/2014/main" id="{685EC47C-4EF5-7E8C-F49E-7B10A5BC8D64}"/>
              </a:ext>
            </a:extLst>
          </p:cNvPr>
          <p:cNvSpPr txBox="1"/>
          <p:nvPr/>
        </p:nvSpPr>
        <p:spPr>
          <a:xfrm>
            <a:off x="207578" y="3670766"/>
            <a:ext cx="12438993" cy="369332"/>
          </a:xfrm>
          <a:prstGeom prst="rect">
            <a:avLst/>
          </a:prstGeom>
          <a:noFill/>
        </p:spPr>
        <p:txBody>
          <a:bodyPr wrap="square">
            <a:spAutoFit/>
          </a:bodyPr>
          <a:lstStyle/>
          <a:p>
            <a:r>
              <a:rPr lang="pt-BR" dirty="0">
                <a:hlinkClick r:id="rId3"/>
              </a:rPr>
              <a:t>Utilização de imóvel como garantia em mais de uma operação de crédito imobiliário já está regulamentada</a:t>
            </a:r>
            <a:endParaRPr lang="pt-BR" dirty="0"/>
          </a:p>
        </p:txBody>
      </p:sp>
      <p:sp>
        <p:nvSpPr>
          <p:cNvPr id="10" name="CaixaDeTexto 9">
            <a:extLst>
              <a:ext uri="{FF2B5EF4-FFF2-40B4-BE49-F238E27FC236}">
                <a16:creationId xmlns:a16="http://schemas.microsoft.com/office/drawing/2014/main" id="{2AEB2834-C548-D759-565A-DF2477AF40A9}"/>
              </a:ext>
            </a:extLst>
          </p:cNvPr>
          <p:cNvSpPr txBox="1"/>
          <p:nvPr/>
        </p:nvSpPr>
        <p:spPr>
          <a:xfrm>
            <a:off x="257174" y="1435785"/>
            <a:ext cx="11312525" cy="369332"/>
          </a:xfrm>
          <a:prstGeom prst="rect">
            <a:avLst/>
          </a:prstGeom>
          <a:noFill/>
        </p:spPr>
        <p:txBody>
          <a:bodyPr wrap="square">
            <a:spAutoFit/>
          </a:bodyPr>
          <a:lstStyle/>
          <a:p>
            <a:r>
              <a:rPr lang="pt-BR" dirty="0">
                <a:hlinkClick r:id="rId4"/>
              </a:rPr>
              <a:t>Cooperativa de crédito apresenta soluções de investimento frente às projeções econômicas para 2025</a:t>
            </a:r>
            <a:endParaRPr lang="pt-BR" dirty="0"/>
          </a:p>
        </p:txBody>
      </p:sp>
      <p:sp>
        <p:nvSpPr>
          <p:cNvPr id="14" name="CaixaDeTexto 13">
            <a:extLst>
              <a:ext uri="{FF2B5EF4-FFF2-40B4-BE49-F238E27FC236}">
                <a16:creationId xmlns:a16="http://schemas.microsoft.com/office/drawing/2014/main" id="{32D71451-4290-B3E7-056C-60E7DF81CD2C}"/>
              </a:ext>
            </a:extLst>
          </p:cNvPr>
          <p:cNvSpPr txBox="1"/>
          <p:nvPr/>
        </p:nvSpPr>
        <p:spPr>
          <a:xfrm>
            <a:off x="295274" y="1905685"/>
            <a:ext cx="10423525" cy="369332"/>
          </a:xfrm>
          <a:prstGeom prst="rect">
            <a:avLst/>
          </a:prstGeom>
          <a:noFill/>
        </p:spPr>
        <p:txBody>
          <a:bodyPr wrap="square">
            <a:spAutoFit/>
          </a:bodyPr>
          <a:lstStyle/>
          <a:p>
            <a:r>
              <a:rPr lang="pt-BR" dirty="0">
                <a:hlinkClick r:id="rId5"/>
              </a:rPr>
              <a:t>Sistema cooperativo divulga estudo inédito sobre o perfil do investidor</a:t>
            </a:r>
            <a:endParaRPr lang="pt-BR" dirty="0"/>
          </a:p>
        </p:txBody>
      </p:sp>
      <p:sp>
        <p:nvSpPr>
          <p:cNvPr id="18" name="CaixaDeTexto 17">
            <a:extLst>
              <a:ext uri="{FF2B5EF4-FFF2-40B4-BE49-F238E27FC236}">
                <a16:creationId xmlns:a16="http://schemas.microsoft.com/office/drawing/2014/main" id="{3F12ACBF-7186-AFFA-1753-E2ACAC034955}"/>
              </a:ext>
            </a:extLst>
          </p:cNvPr>
          <p:cNvSpPr txBox="1"/>
          <p:nvPr/>
        </p:nvSpPr>
        <p:spPr>
          <a:xfrm>
            <a:off x="219074" y="2389485"/>
            <a:ext cx="11553825" cy="646331"/>
          </a:xfrm>
          <a:prstGeom prst="rect">
            <a:avLst/>
          </a:prstGeom>
          <a:noFill/>
        </p:spPr>
        <p:txBody>
          <a:bodyPr wrap="square">
            <a:spAutoFit/>
          </a:bodyPr>
          <a:lstStyle/>
          <a:p>
            <a:r>
              <a:rPr lang="pt-BR" dirty="0">
                <a:hlinkClick r:id="rId6"/>
              </a:rPr>
              <a:t>Como as sobras das cooperativas fortalecem o cooperado e a comunidade - Marcelo Vieira Martins é CEO da Unicred União</a:t>
            </a:r>
            <a:endParaRPr lang="pt-BR" dirty="0"/>
          </a:p>
        </p:txBody>
      </p:sp>
      <p:sp>
        <p:nvSpPr>
          <p:cNvPr id="21" name="CaixaDeTexto 20">
            <a:extLst>
              <a:ext uri="{FF2B5EF4-FFF2-40B4-BE49-F238E27FC236}">
                <a16:creationId xmlns:a16="http://schemas.microsoft.com/office/drawing/2014/main" id="{F33B8462-8B17-118B-1911-605BF98F81B7}"/>
              </a:ext>
            </a:extLst>
          </p:cNvPr>
          <p:cNvSpPr txBox="1"/>
          <p:nvPr/>
        </p:nvSpPr>
        <p:spPr>
          <a:xfrm>
            <a:off x="269874" y="3137585"/>
            <a:ext cx="11147425" cy="369332"/>
          </a:xfrm>
          <a:prstGeom prst="rect">
            <a:avLst/>
          </a:prstGeom>
          <a:noFill/>
        </p:spPr>
        <p:txBody>
          <a:bodyPr wrap="square">
            <a:spAutoFit/>
          </a:bodyPr>
          <a:lstStyle/>
          <a:p>
            <a:r>
              <a:rPr lang="pt-BR" dirty="0">
                <a:hlinkClick r:id="rId7"/>
              </a:rPr>
              <a:t>Lula acena com ‘maior política de crédito já feita’ | Brasil e Política | Valor Investe</a:t>
            </a:r>
            <a:endParaRPr lang="pt-BR" dirty="0"/>
          </a:p>
        </p:txBody>
      </p:sp>
      <p:sp>
        <p:nvSpPr>
          <p:cNvPr id="25" name="CaixaDeTexto 24">
            <a:extLst>
              <a:ext uri="{FF2B5EF4-FFF2-40B4-BE49-F238E27FC236}">
                <a16:creationId xmlns:a16="http://schemas.microsoft.com/office/drawing/2014/main" id="{071C5D89-82F4-EB9F-DAD1-6163A91556C5}"/>
              </a:ext>
            </a:extLst>
          </p:cNvPr>
          <p:cNvSpPr txBox="1"/>
          <p:nvPr/>
        </p:nvSpPr>
        <p:spPr>
          <a:xfrm>
            <a:off x="136524" y="4877485"/>
            <a:ext cx="10277475" cy="369332"/>
          </a:xfrm>
          <a:prstGeom prst="rect">
            <a:avLst/>
          </a:prstGeom>
          <a:noFill/>
        </p:spPr>
        <p:txBody>
          <a:bodyPr wrap="square">
            <a:spAutoFit/>
          </a:bodyPr>
          <a:lstStyle/>
          <a:p>
            <a:r>
              <a:rPr lang="pt-BR" dirty="0">
                <a:hlinkClick r:id="rId8"/>
              </a:rPr>
              <a:t>Cheque especial para MEI: qual é o teto de juros? | Crédito | Valor Investe</a:t>
            </a:r>
            <a:endParaRPr lang="pt-BR" dirty="0"/>
          </a:p>
        </p:txBody>
      </p:sp>
      <p:sp>
        <p:nvSpPr>
          <p:cNvPr id="27" name="CaixaDeTexto 26">
            <a:extLst>
              <a:ext uri="{FF2B5EF4-FFF2-40B4-BE49-F238E27FC236}">
                <a16:creationId xmlns:a16="http://schemas.microsoft.com/office/drawing/2014/main" id="{0FCC7C35-1263-A222-B2C5-A7382EB138FD}"/>
              </a:ext>
            </a:extLst>
          </p:cNvPr>
          <p:cNvSpPr txBox="1"/>
          <p:nvPr/>
        </p:nvSpPr>
        <p:spPr>
          <a:xfrm>
            <a:off x="200024" y="5310485"/>
            <a:ext cx="11890375" cy="646331"/>
          </a:xfrm>
          <a:prstGeom prst="rect">
            <a:avLst/>
          </a:prstGeom>
          <a:noFill/>
        </p:spPr>
        <p:txBody>
          <a:bodyPr wrap="square">
            <a:spAutoFit/>
          </a:bodyPr>
          <a:lstStyle/>
          <a:p>
            <a:r>
              <a:rPr lang="pt-BR">
                <a:hlinkClick r:id="rId9"/>
              </a:rPr>
              <a:t>Precisa fazer empréstimo pessoal? Taxas de juros cobradas pelos grandes bancos estão mais altas | Crédito | Valor Investe</a:t>
            </a:r>
            <a:endParaRPr lang="pt-BR" dirty="0"/>
          </a:p>
        </p:txBody>
      </p:sp>
      <p:sp>
        <p:nvSpPr>
          <p:cNvPr id="31" name="CaixaDeTexto 30">
            <a:extLst>
              <a:ext uri="{FF2B5EF4-FFF2-40B4-BE49-F238E27FC236}">
                <a16:creationId xmlns:a16="http://schemas.microsoft.com/office/drawing/2014/main" id="{BE24BED0-D82B-32C8-2A71-89A31DE852B7}"/>
              </a:ext>
            </a:extLst>
          </p:cNvPr>
          <p:cNvSpPr txBox="1"/>
          <p:nvPr/>
        </p:nvSpPr>
        <p:spPr>
          <a:xfrm>
            <a:off x="136524" y="4103985"/>
            <a:ext cx="12055475" cy="646331"/>
          </a:xfrm>
          <a:prstGeom prst="rect">
            <a:avLst/>
          </a:prstGeom>
          <a:noFill/>
        </p:spPr>
        <p:txBody>
          <a:bodyPr wrap="square">
            <a:spAutoFit/>
          </a:bodyPr>
          <a:lstStyle/>
          <a:p>
            <a:r>
              <a:rPr lang="pt-BR" dirty="0">
                <a:hlinkClick r:id="rId10"/>
              </a:rPr>
              <a:t>Pagamentos com cartões movimentam mais de R$ 4,1 trilhões; pagamento por aproximação cresce 50% | Serviços Financeiros | Valor Investe</a:t>
            </a:r>
            <a:endParaRPr lang="pt-BR" dirty="0"/>
          </a:p>
        </p:txBody>
      </p:sp>
      <p:sp>
        <p:nvSpPr>
          <p:cNvPr id="33" name="CaixaDeTexto 32">
            <a:extLst>
              <a:ext uri="{FF2B5EF4-FFF2-40B4-BE49-F238E27FC236}">
                <a16:creationId xmlns:a16="http://schemas.microsoft.com/office/drawing/2014/main" id="{0DEE888C-32B4-4F1F-01DD-890EBBE43342}"/>
              </a:ext>
            </a:extLst>
          </p:cNvPr>
          <p:cNvSpPr txBox="1"/>
          <p:nvPr/>
        </p:nvSpPr>
        <p:spPr>
          <a:xfrm>
            <a:off x="187324" y="5988734"/>
            <a:ext cx="12004675" cy="369332"/>
          </a:xfrm>
          <a:prstGeom prst="rect">
            <a:avLst/>
          </a:prstGeom>
          <a:noFill/>
        </p:spPr>
        <p:txBody>
          <a:bodyPr wrap="square">
            <a:spAutoFit/>
          </a:bodyPr>
          <a:lstStyle/>
          <a:p>
            <a:r>
              <a:rPr lang="pt-BR" dirty="0">
                <a:hlinkClick r:id="rId11"/>
              </a:rPr>
              <a:t>Governo aumenta número de parcelas do empréstimo consignado para aposentados | Crédito | Valor Investe</a:t>
            </a:r>
            <a:endParaRPr lang="pt-BR" dirty="0"/>
          </a:p>
        </p:txBody>
      </p:sp>
      <p:sp>
        <p:nvSpPr>
          <p:cNvPr id="35" name="CaixaDeTexto 34">
            <a:extLst>
              <a:ext uri="{FF2B5EF4-FFF2-40B4-BE49-F238E27FC236}">
                <a16:creationId xmlns:a16="http://schemas.microsoft.com/office/drawing/2014/main" id="{4716306B-2F94-C621-081C-353705FFB490}"/>
              </a:ext>
            </a:extLst>
          </p:cNvPr>
          <p:cNvSpPr txBox="1"/>
          <p:nvPr/>
        </p:nvSpPr>
        <p:spPr>
          <a:xfrm>
            <a:off x="174624" y="6401485"/>
            <a:ext cx="11712575" cy="369332"/>
          </a:xfrm>
          <a:prstGeom prst="rect">
            <a:avLst/>
          </a:prstGeom>
          <a:noFill/>
        </p:spPr>
        <p:txBody>
          <a:bodyPr wrap="square">
            <a:spAutoFit/>
          </a:bodyPr>
          <a:lstStyle/>
          <a:p>
            <a:r>
              <a:rPr lang="pt-BR" dirty="0">
                <a:hlinkClick r:id="rId12"/>
              </a:rPr>
              <a:t>Associação prevê redução de 10% no financiamento imobiliário em 2025 | Imóveis | Valor Investe</a:t>
            </a:r>
            <a:endParaRPr lang="pt-BR" dirty="0"/>
          </a:p>
        </p:txBody>
      </p:sp>
    </p:spTree>
    <p:extLst>
      <p:ext uri="{BB962C8B-B14F-4D97-AF65-F5344CB8AC3E}">
        <p14:creationId xmlns:p14="http://schemas.microsoft.com/office/powerpoint/2010/main" val="2498852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descr="Padrão do plano de fundo&#10;&#10;Descrição gerada automaticamente com confiança baixa">
            <a:extLst>
              <a:ext uri="{FF2B5EF4-FFF2-40B4-BE49-F238E27FC236}">
                <a16:creationId xmlns:a16="http://schemas.microsoft.com/office/drawing/2014/main" id="{3FF33BED-8F61-C0E7-326B-96D19429476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936" r="652"/>
          <a:stretch/>
        </p:blipFill>
        <p:spPr>
          <a:xfrm>
            <a:off x="-1" y="0"/>
            <a:ext cx="12192001" cy="6915007"/>
          </a:xfrm>
          <a:prstGeom prst="rect">
            <a:avLst/>
          </a:prstGeom>
        </p:spPr>
      </p:pic>
      <p:sp>
        <p:nvSpPr>
          <p:cNvPr id="14" name="Retângulo 13">
            <a:extLst>
              <a:ext uri="{FF2B5EF4-FFF2-40B4-BE49-F238E27FC236}">
                <a16:creationId xmlns:a16="http://schemas.microsoft.com/office/drawing/2014/main" id="{A4E73D05-5808-D5B9-1CE8-EB9ABC8DACFC}"/>
              </a:ext>
            </a:extLst>
          </p:cNvPr>
          <p:cNvSpPr/>
          <p:nvPr/>
        </p:nvSpPr>
        <p:spPr>
          <a:xfrm flipH="1">
            <a:off x="0" y="0"/>
            <a:ext cx="12192001" cy="6858000"/>
          </a:xfrm>
          <a:prstGeom prst="rect">
            <a:avLst/>
          </a:prstGeom>
          <a:solidFill>
            <a:schemeClr val="tx2">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119" name="Retângulo 118">
            <a:extLst>
              <a:ext uri="{FF2B5EF4-FFF2-40B4-BE49-F238E27FC236}">
                <a16:creationId xmlns:a16="http://schemas.microsoft.com/office/drawing/2014/main" id="{D19BB0B3-A522-4F31-955E-6DCBBDFA2D1E}"/>
              </a:ext>
            </a:extLst>
          </p:cNvPr>
          <p:cNvSpPr/>
          <p:nvPr/>
        </p:nvSpPr>
        <p:spPr>
          <a:xfrm>
            <a:off x="-3111995" y="4268582"/>
            <a:ext cx="10440000" cy="18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18" name="CaixaDeTexto 117">
            <a:extLst>
              <a:ext uri="{FF2B5EF4-FFF2-40B4-BE49-F238E27FC236}">
                <a16:creationId xmlns:a16="http://schemas.microsoft.com/office/drawing/2014/main" id="{FE756A19-EC44-4548-9854-D9D99D79F199}"/>
              </a:ext>
            </a:extLst>
          </p:cNvPr>
          <p:cNvSpPr txBox="1"/>
          <p:nvPr/>
        </p:nvSpPr>
        <p:spPr>
          <a:xfrm>
            <a:off x="3182678" y="3539677"/>
            <a:ext cx="5826645" cy="800219"/>
          </a:xfrm>
          <a:prstGeom prst="rect">
            <a:avLst/>
          </a:prstGeom>
          <a:noFill/>
        </p:spPr>
        <p:txBody>
          <a:bodyPr wrap="square" rtlCol="0">
            <a:spAutoFit/>
          </a:bodyPr>
          <a:lstStyle/>
          <a:p>
            <a:r>
              <a:rPr lang="pt-BR" sz="4600" b="1" dirty="0">
                <a:solidFill>
                  <a:schemeClr val="bg1"/>
                </a:solidFill>
                <a:latin typeface="Exo 2" panose="00000500000000000000" pitchFamily="50" charset="0"/>
              </a:rPr>
              <a:t>OBRIGADO</a:t>
            </a:r>
          </a:p>
        </p:txBody>
      </p:sp>
      <p:grpSp>
        <p:nvGrpSpPr>
          <p:cNvPr id="6" name="Agrupar 5">
            <a:extLst>
              <a:ext uri="{FF2B5EF4-FFF2-40B4-BE49-F238E27FC236}">
                <a16:creationId xmlns:a16="http://schemas.microsoft.com/office/drawing/2014/main" id="{63A5461B-979C-4F0C-B39F-A4265A93D68C}"/>
              </a:ext>
            </a:extLst>
          </p:cNvPr>
          <p:cNvGrpSpPr/>
          <p:nvPr/>
        </p:nvGrpSpPr>
        <p:grpSpPr>
          <a:xfrm>
            <a:off x="-242203" y="0"/>
            <a:ext cx="160867" cy="1544673"/>
            <a:chOff x="6015566" y="2656663"/>
            <a:chExt cx="160867" cy="1544673"/>
          </a:xfrm>
        </p:grpSpPr>
        <p:sp>
          <p:nvSpPr>
            <p:cNvPr id="7" name="Retângulo 6">
              <a:extLst>
                <a:ext uri="{FF2B5EF4-FFF2-40B4-BE49-F238E27FC236}">
                  <a16:creationId xmlns:a16="http://schemas.microsoft.com/office/drawing/2014/main" id="{800BA2D5-504A-4C45-B3E9-CE1DBB27E364}"/>
                </a:ext>
              </a:extLst>
            </p:cNvPr>
            <p:cNvSpPr/>
            <p:nvPr/>
          </p:nvSpPr>
          <p:spPr>
            <a:xfrm>
              <a:off x="6015566" y="2656663"/>
              <a:ext cx="160867" cy="1608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8" name="Retângulo 7">
              <a:extLst>
                <a:ext uri="{FF2B5EF4-FFF2-40B4-BE49-F238E27FC236}">
                  <a16:creationId xmlns:a16="http://schemas.microsoft.com/office/drawing/2014/main" id="{A76BBE5A-EC04-4212-84CF-F833BA5C71B9}"/>
                </a:ext>
              </a:extLst>
            </p:cNvPr>
            <p:cNvSpPr/>
            <p:nvPr/>
          </p:nvSpPr>
          <p:spPr>
            <a:xfrm>
              <a:off x="6015566" y="2890390"/>
              <a:ext cx="160867" cy="1608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9" name="Retângulo 8">
              <a:extLst>
                <a:ext uri="{FF2B5EF4-FFF2-40B4-BE49-F238E27FC236}">
                  <a16:creationId xmlns:a16="http://schemas.microsoft.com/office/drawing/2014/main" id="{6E3CDC83-04B6-4A04-8372-D2FE8BBF009F}"/>
                </a:ext>
              </a:extLst>
            </p:cNvPr>
            <p:cNvSpPr/>
            <p:nvPr/>
          </p:nvSpPr>
          <p:spPr>
            <a:xfrm>
              <a:off x="6015566" y="3124117"/>
              <a:ext cx="160867" cy="1608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10" name="Retângulo 9">
              <a:extLst>
                <a:ext uri="{FF2B5EF4-FFF2-40B4-BE49-F238E27FC236}">
                  <a16:creationId xmlns:a16="http://schemas.microsoft.com/office/drawing/2014/main" id="{238C2548-A9CB-4870-9EB7-762D2C5F432D}"/>
                </a:ext>
              </a:extLst>
            </p:cNvPr>
            <p:cNvSpPr/>
            <p:nvPr/>
          </p:nvSpPr>
          <p:spPr>
            <a:xfrm>
              <a:off x="6015566" y="3353205"/>
              <a:ext cx="160867" cy="1608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11" name="Retângulo 10">
              <a:extLst>
                <a:ext uri="{FF2B5EF4-FFF2-40B4-BE49-F238E27FC236}">
                  <a16:creationId xmlns:a16="http://schemas.microsoft.com/office/drawing/2014/main" id="{64DE51EB-EB5B-476A-ACA0-7E5E844CC8D0}"/>
                </a:ext>
              </a:extLst>
            </p:cNvPr>
            <p:cNvSpPr/>
            <p:nvPr/>
          </p:nvSpPr>
          <p:spPr>
            <a:xfrm>
              <a:off x="6015566" y="3582293"/>
              <a:ext cx="160867" cy="1608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12" name="Retângulo 11">
              <a:extLst>
                <a:ext uri="{FF2B5EF4-FFF2-40B4-BE49-F238E27FC236}">
                  <a16:creationId xmlns:a16="http://schemas.microsoft.com/office/drawing/2014/main" id="{A1B1E184-5046-4932-A30C-1566495F5A03}"/>
                </a:ext>
              </a:extLst>
            </p:cNvPr>
            <p:cNvSpPr/>
            <p:nvPr/>
          </p:nvSpPr>
          <p:spPr>
            <a:xfrm>
              <a:off x="6015566" y="3811381"/>
              <a:ext cx="160867" cy="1608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13" name="Retângulo 12">
              <a:extLst>
                <a:ext uri="{FF2B5EF4-FFF2-40B4-BE49-F238E27FC236}">
                  <a16:creationId xmlns:a16="http://schemas.microsoft.com/office/drawing/2014/main" id="{05E43A98-0127-4FC1-A951-5194F6BD5E84}"/>
                </a:ext>
              </a:extLst>
            </p:cNvPr>
            <p:cNvSpPr/>
            <p:nvPr/>
          </p:nvSpPr>
          <p:spPr>
            <a:xfrm>
              <a:off x="6015566" y="4040469"/>
              <a:ext cx="160867" cy="1608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grpSp>
    </p:spTree>
    <p:extLst>
      <p:ext uri="{BB962C8B-B14F-4D97-AF65-F5344CB8AC3E}">
        <p14:creationId xmlns:p14="http://schemas.microsoft.com/office/powerpoint/2010/main" val="10793751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descr="Padrão do plano de fundo&#10;&#10;Descrição gerada automaticamente com confiança baixa">
            <a:extLst>
              <a:ext uri="{FF2B5EF4-FFF2-40B4-BE49-F238E27FC236}">
                <a16:creationId xmlns:a16="http://schemas.microsoft.com/office/drawing/2014/main" id="{3FF33BED-8F61-C0E7-326B-96D19429476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936" r="652"/>
          <a:stretch/>
        </p:blipFill>
        <p:spPr>
          <a:xfrm>
            <a:off x="-1" y="0"/>
            <a:ext cx="12192001" cy="6915007"/>
          </a:xfrm>
          <a:prstGeom prst="rect">
            <a:avLst/>
          </a:prstGeom>
        </p:spPr>
      </p:pic>
      <p:sp>
        <p:nvSpPr>
          <p:cNvPr id="14" name="Retângulo 13">
            <a:extLst>
              <a:ext uri="{FF2B5EF4-FFF2-40B4-BE49-F238E27FC236}">
                <a16:creationId xmlns:a16="http://schemas.microsoft.com/office/drawing/2014/main" id="{A4E73D05-5808-D5B9-1CE8-EB9ABC8DACFC}"/>
              </a:ext>
            </a:extLst>
          </p:cNvPr>
          <p:cNvSpPr/>
          <p:nvPr/>
        </p:nvSpPr>
        <p:spPr>
          <a:xfrm flipH="1">
            <a:off x="0" y="0"/>
            <a:ext cx="12192001" cy="6858000"/>
          </a:xfrm>
          <a:prstGeom prst="rect">
            <a:avLst/>
          </a:prstGeom>
          <a:solidFill>
            <a:schemeClr val="tx2">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119" name="Retângulo 118">
            <a:extLst>
              <a:ext uri="{FF2B5EF4-FFF2-40B4-BE49-F238E27FC236}">
                <a16:creationId xmlns:a16="http://schemas.microsoft.com/office/drawing/2014/main" id="{D19BB0B3-A522-4F31-955E-6DCBBDFA2D1E}"/>
              </a:ext>
            </a:extLst>
          </p:cNvPr>
          <p:cNvSpPr/>
          <p:nvPr/>
        </p:nvSpPr>
        <p:spPr>
          <a:xfrm>
            <a:off x="-1" y="4793029"/>
            <a:ext cx="10440000" cy="18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18" name="CaixaDeTexto 117">
            <a:extLst>
              <a:ext uri="{FF2B5EF4-FFF2-40B4-BE49-F238E27FC236}">
                <a16:creationId xmlns:a16="http://schemas.microsoft.com/office/drawing/2014/main" id="{FE756A19-EC44-4548-9854-D9D99D79F199}"/>
              </a:ext>
            </a:extLst>
          </p:cNvPr>
          <p:cNvSpPr txBox="1"/>
          <p:nvPr/>
        </p:nvSpPr>
        <p:spPr>
          <a:xfrm>
            <a:off x="5155360" y="4228016"/>
            <a:ext cx="5826645" cy="800219"/>
          </a:xfrm>
          <a:prstGeom prst="rect">
            <a:avLst/>
          </a:prstGeom>
          <a:noFill/>
        </p:spPr>
        <p:txBody>
          <a:bodyPr wrap="square" rtlCol="0">
            <a:spAutoFit/>
          </a:bodyPr>
          <a:lstStyle/>
          <a:p>
            <a:r>
              <a:rPr lang="pt-BR" sz="4600" b="1" dirty="0">
                <a:solidFill>
                  <a:schemeClr val="bg1"/>
                </a:solidFill>
                <a:latin typeface="Exo 2" panose="00000500000000000000" pitchFamily="50" charset="0"/>
              </a:rPr>
              <a:t>CENÁRIO EXTERNO</a:t>
            </a:r>
          </a:p>
        </p:txBody>
      </p:sp>
      <p:grpSp>
        <p:nvGrpSpPr>
          <p:cNvPr id="6" name="Agrupar 5">
            <a:extLst>
              <a:ext uri="{FF2B5EF4-FFF2-40B4-BE49-F238E27FC236}">
                <a16:creationId xmlns:a16="http://schemas.microsoft.com/office/drawing/2014/main" id="{63A5461B-979C-4F0C-B39F-A4265A93D68C}"/>
              </a:ext>
            </a:extLst>
          </p:cNvPr>
          <p:cNvGrpSpPr/>
          <p:nvPr/>
        </p:nvGrpSpPr>
        <p:grpSpPr>
          <a:xfrm>
            <a:off x="-242203" y="0"/>
            <a:ext cx="160867" cy="1544673"/>
            <a:chOff x="6015566" y="2656663"/>
            <a:chExt cx="160867" cy="1544673"/>
          </a:xfrm>
        </p:grpSpPr>
        <p:sp>
          <p:nvSpPr>
            <p:cNvPr id="7" name="Retângulo 6">
              <a:extLst>
                <a:ext uri="{FF2B5EF4-FFF2-40B4-BE49-F238E27FC236}">
                  <a16:creationId xmlns:a16="http://schemas.microsoft.com/office/drawing/2014/main" id="{800BA2D5-504A-4C45-B3E9-CE1DBB27E364}"/>
                </a:ext>
              </a:extLst>
            </p:cNvPr>
            <p:cNvSpPr/>
            <p:nvPr/>
          </p:nvSpPr>
          <p:spPr>
            <a:xfrm>
              <a:off x="6015566" y="2656663"/>
              <a:ext cx="160867" cy="1608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8" name="Retângulo 7">
              <a:extLst>
                <a:ext uri="{FF2B5EF4-FFF2-40B4-BE49-F238E27FC236}">
                  <a16:creationId xmlns:a16="http://schemas.microsoft.com/office/drawing/2014/main" id="{A76BBE5A-EC04-4212-84CF-F833BA5C71B9}"/>
                </a:ext>
              </a:extLst>
            </p:cNvPr>
            <p:cNvSpPr/>
            <p:nvPr/>
          </p:nvSpPr>
          <p:spPr>
            <a:xfrm>
              <a:off x="6015566" y="2890390"/>
              <a:ext cx="160867" cy="1608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9" name="Retângulo 8">
              <a:extLst>
                <a:ext uri="{FF2B5EF4-FFF2-40B4-BE49-F238E27FC236}">
                  <a16:creationId xmlns:a16="http://schemas.microsoft.com/office/drawing/2014/main" id="{6E3CDC83-04B6-4A04-8372-D2FE8BBF009F}"/>
                </a:ext>
              </a:extLst>
            </p:cNvPr>
            <p:cNvSpPr/>
            <p:nvPr/>
          </p:nvSpPr>
          <p:spPr>
            <a:xfrm>
              <a:off x="6015566" y="3124117"/>
              <a:ext cx="160867" cy="1608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10" name="Retângulo 9">
              <a:extLst>
                <a:ext uri="{FF2B5EF4-FFF2-40B4-BE49-F238E27FC236}">
                  <a16:creationId xmlns:a16="http://schemas.microsoft.com/office/drawing/2014/main" id="{238C2548-A9CB-4870-9EB7-762D2C5F432D}"/>
                </a:ext>
              </a:extLst>
            </p:cNvPr>
            <p:cNvSpPr/>
            <p:nvPr/>
          </p:nvSpPr>
          <p:spPr>
            <a:xfrm>
              <a:off x="6015566" y="3353205"/>
              <a:ext cx="160867" cy="1608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11" name="Retângulo 10">
              <a:extLst>
                <a:ext uri="{FF2B5EF4-FFF2-40B4-BE49-F238E27FC236}">
                  <a16:creationId xmlns:a16="http://schemas.microsoft.com/office/drawing/2014/main" id="{64DE51EB-EB5B-476A-ACA0-7E5E844CC8D0}"/>
                </a:ext>
              </a:extLst>
            </p:cNvPr>
            <p:cNvSpPr/>
            <p:nvPr/>
          </p:nvSpPr>
          <p:spPr>
            <a:xfrm>
              <a:off x="6015566" y="3582293"/>
              <a:ext cx="160867" cy="1608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12" name="Retângulo 11">
              <a:extLst>
                <a:ext uri="{FF2B5EF4-FFF2-40B4-BE49-F238E27FC236}">
                  <a16:creationId xmlns:a16="http://schemas.microsoft.com/office/drawing/2014/main" id="{A1B1E184-5046-4932-A30C-1566495F5A03}"/>
                </a:ext>
              </a:extLst>
            </p:cNvPr>
            <p:cNvSpPr/>
            <p:nvPr/>
          </p:nvSpPr>
          <p:spPr>
            <a:xfrm>
              <a:off x="6015566" y="3811381"/>
              <a:ext cx="160867" cy="1608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13" name="Retângulo 12">
              <a:extLst>
                <a:ext uri="{FF2B5EF4-FFF2-40B4-BE49-F238E27FC236}">
                  <a16:creationId xmlns:a16="http://schemas.microsoft.com/office/drawing/2014/main" id="{05E43A98-0127-4FC1-A951-5194F6BD5E84}"/>
                </a:ext>
              </a:extLst>
            </p:cNvPr>
            <p:cNvSpPr/>
            <p:nvPr/>
          </p:nvSpPr>
          <p:spPr>
            <a:xfrm>
              <a:off x="6015566" y="4040469"/>
              <a:ext cx="160867" cy="1608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grpSp>
      <p:pic>
        <p:nvPicPr>
          <p:cNvPr id="15" name="Imagem 14">
            <a:extLst>
              <a:ext uri="{FF2B5EF4-FFF2-40B4-BE49-F238E27FC236}">
                <a16:creationId xmlns:a16="http://schemas.microsoft.com/office/drawing/2014/main" id="{BC6CE06F-3A2A-F966-24D1-6275B6D90CE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21930" y="5140430"/>
            <a:ext cx="2765916" cy="1202054"/>
          </a:xfrm>
          <a:prstGeom prst="rect">
            <a:avLst/>
          </a:prstGeom>
        </p:spPr>
      </p:pic>
    </p:spTree>
    <p:extLst>
      <p:ext uri="{BB962C8B-B14F-4D97-AF65-F5344CB8AC3E}">
        <p14:creationId xmlns:p14="http://schemas.microsoft.com/office/powerpoint/2010/main" val="35684601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Agrupar 39">
            <a:extLst>
              <a:ext uri="{FF2B5EF4-FFF2-40B4-BE49-F238E27FC236}">
                <a16:creationId xmlns:a16="http://schemas.microsoft.com/office/drawing/2014/main" id="{6E62A82E-6F77-44F5-B194-2DA56B7D1D04}"/>
              </a:ext>
            </a:extLst>
          </p:cNvPr>
          <p:cNvGrpSpPr/>
          <p:nvPr/>
        </p:nvGrpSpPr>
        <p:grpSpPr>
          <a:xfrm>
            <a:off x="-242203" y="0"/>
            <a:ext cx="160867" cy="1544673"/>
            <a:chOff x="6015566" y="2656663"/>
            <a:chExt cx="160867" cy="1544673"/>
          </a:xfrm>
        </p:grpSpPr>
        <p:sp>
          <p:nvSpPr>
            <p:cNvPr id="41" name="Retângulo 40">
              <a:extLst>
                <a:ext uri="{FF2B5EF4-FFF2-40B4-BE49-F238E27FC236}">
                  <a16:creationId xmlns:a16="http://schemas.microsoft.com/office/drawing/2014/main" id="{492AD260-2A0F-46C9-AACB-DD3E6F97D384}"/>
                </a:ext>
              </a:extLst>
            </p:cNvPr>
            <p:cNvSpPr/>
            <p:nvPr/>
          </p:nvSpPr>
          <p:spPr>
            <a:xfrm>
              <a:off x="6015566" y="2656663"/>
              <a:ext cx="160867" cy="1608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2" name="Retângulo 41">
              <a:extLst>
                <a:ext uri="{FF2B5EF4-FFF2-40B4-BE49-F238E27FC236}">
                  <a16:creationId xmlns:a16="http://schemas.microsoft.com/office/drawing/2014/main" id="{7C1DD81E-7154-45FA-86FB-4C32064116CB}"/>
                </a:ext>
              </a:extLst>
            </p:cNvPr>
            <p:cNvSpPr/>
            <p:nvPr/>
          </p:nvSpPr>
          <p:spPr>
            <a:xfrm>
              <a:off x="6015566" y="2890390"/>
              <a:ext cx="160867" cy="1608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3" name="Retângulo 42">
              <a:extLst>
                <a:ext uri="{FF2B5EF4-FFF2-40B4-BE49-F238E27FC236}">
                  <a16:creationId xmlns:a16="http://schemas.microsoft.com/office/drawing/2014/main" id="{B2D24E7D-7073-4755-9AE9-C71014974412}"/>
                </a:ext>
              </a:extLst>
            </p:cNvPr>
            <p:cNvSpPr/>
            <p:nvPr/>
          </p:nvSpPr>
          <p:spPr>
            <a:xfrm>
              <a:off x="6015566" y="3124117"/>
              <a:ext cx="160867" cy="1608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4" name="Retângulo 43">
              <a:extLst>
                <a:ext uri="{FF2B5EF4-FFF2-40B4-BE49-F238E27FC236}">
                  <a16:creationId xmlns:a16="http://schemas.microsoft.com/office/drawing/2014/main" id="{E1726946-FC53-4D0D-A6D3-23D9988CC404}"/>
                </a:ext>
              </a:extLst>
            </p:cNvPr>
            <p:cNvSpPr/>
            <p:nvPr/>
          </p:nvSpPr>
          <p:spPr>
            <a:xfrm>
              <a:off x="6015566" y="3353205"/>
              <a:ext cx="160867" cy="1608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5" name="Retângulo 44">
              <a:extLst>
                <a:ext uri="{FF2B5EF4-FFF2-40B4-BE49-F238E27FC236}">
                  <a16:creationId xmlns:a16="http://schemas.microsoft.com/office/drawing/2014/main" id="{EB49FB95-900A-48C6-AF21-5521F6ED4A3F}"/>
                </a:ext>
              </a:extLst>
            </p:cNvPr>
            <p:cNvSpPr/>
            <p:nvPr/>
          </p:nvSpPr>
          <p:spPr>
            <a:xfrm>
              <a:off x="6015566" y="3582293"/>
              <a:ext cx="160867" cy="1608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6" name="Retângulo 45">
              <a:extLst>
                <a:ext uri="{FF2B5EF4-FFF2-40B4-BE49-F238E27FC236}">
                  <a16:creationId xmlns:a16="http://schemas.microsoft.com/office/drawing/2014/main" id="{172CCA4A-A8F7-4833-ABEC-8186D426F9E9}"/>
                </a:ext>
              </a:extLst>
            </p:cNvPr>
            <p:cNvSpPr/>
            <p:nvPr/>
          </p:nvSpPr>
          <p:spPr>
            <a:xfrm>
              <a:off x="6015566" y="3811381"/>
              <a:ext cx="160867" cy="1608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7" name="Retângulo 46">
              <a:extLst>
                <a:ext uri="{FF2B5EF4-FFF2-40B4-BE49-F238E27FC236}">
                  <a16:creationId xmlns:a16="http://schemas.microsoft.com/office/drawing/2014/main" id="{4547D4D9-678F-4B26-A01F-21BE2DF1E29B}"/>
                </a:ext>
              </a:extLst>
            </p:cNvPr>
            <p:cNvSpPr/>
            <p:nvPr/>
          </p:nvSpPr>
          <p:spPr>
            <a:xfrm>
              <a:off x="6015566" y="4040469"/>
              <a:ext cx="160867" cy="1608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grpSp>
      <p:sp>
        <p:nvSpPr>
          <p:cNvPr id="6" name="Retângulo 5">
            <a:extLst>
              <a:ext uri="{FF2B5EF4-FFF2-40B4-BE49-F238E27FC236}">
                <a16:creationId xmlns:a16="http://schemas.microsoft.com/office/drawing/2014/main" id="{DF4551E5-488A-DF40-7BE9-F3ED524241C6}"/>
              </a:ext>
            </a:extLst>
          </p:cNvPr>
          <p:cNvSpPr/>
          <p:nvPr/>
        </p:nvSpPr>
        <p:spPr>
          <a:xfrm>
            <a:off x="-81336" y="-15231"/>
            <a:ext cx="12273336" cy="2489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 name="object 2">
            <a:extLst>
              <a:ext uri="{FF2B5EF4-FFF2-40B4-BE49-F238E27FC236}">
                <a16:creationId xmlns:a16="http://schemas.microsoft.com/office/drawing/2014/main" id="{244F46F6-C2F2-B84B-0CBB-547844ADAF96}"/>
              </a:ext>
            </a:extLst>
          </p:cNvPr>
          <p:cNvSpPr txBox="1">
            <a:spLocks noGrp="1"/>
          </p:cNvSpPr>
          <p:nvPr>
            <p:ph type="title"/>
          </p:nvPr>
        </p:nvSpPr>
        <p:spPr>
          <a:xfrm>
            <a:off x="163926" y="353635"/>
            <a:ext cx="8637270" cy="393056"/>
          </a:xfrm>
          <a:prstGeom prst="rect">
            <a:avLst/>
          </a:prstGeom>
        </p:spPr>
        <p:txBody>
          <a:bodyPr vert="horz" wrap="square" lIns="0" tIns="12065" rIns="0" bIns="0" rtlCol="0">
            <a:spAutoFit/>
          </a:bodyPr>
          <a:lstStyle/>
          <a:p>
            <a:pPr marL="12700">
              <a:lnSpc>
                <a:spcPct val="100000"/>
              </a:lnSpc>
              <a:spcBef>
                <a:spcPts val="95"/>
              </a:spcBef>
            </a:pPr>
            <a:r>
              <a:rPr lang="pt-BR" dirty="0"/>
              <a:t>Resumo Cenário</a:t>
            </a:r>
            <a:r>
              <a:rPr lang="pt-BR" spc="-65" dirty="0"/>
              <a:t> E</a:t>
            </a:r>
            <a:r>
              <a:rPr lang="pt-BR" dirty="0"/>
              <a:t>xterno</a:t>
            </a:r>
            <a:endParaRPr lang="pt-BR" spc="-10" dirty="0"/>
          </a:p>
        </p:txBody>
      </p:sp>
      <p:sp>
        <p:nvSpPr>
          <p:cNvPr id="4" name="object 3">
            <a:extLst>
              <a:ext uri="{FF2B5EF4-FFF2-40B4-BE49-F238E27FC236}">
                <a16:creationId xmlns:a16="http://schemas.microsoft.com/office/drawing/2014/main" id="{BD65EF87-D3A6-AB3F-B669-23BEEF2D7133}"/>
              </a:ext>
            </a:extLst>
          </p:cNvPr>
          <p:cNvSpPr txBox="1"/>
          <p:nvPr/>
        </p:nvSpPr>
        <p:spPr>
          <a:xfrm>
            <a:off x="225495" y="863853"/>
            <a:ext cx="10639425" cy="321242"/>
          </a:xfrm>
          <a:prstGeom prst="rect">
            <a:avLst/>
          </a:prstGeom>
        </p:spPr>
        <p:txBody>
          <a:bodyPr vert="horz" wrap="square" lIns="0" tIns="13335" rIns="0" bIns="0" rtlCol="0">
            <a:spAutoFit/>
          </a:bodyPr>
          <a:lstStyle/>
          <a:p>
            <a:pPr marL="12700" marR="5080" algn="just">
              <a:lnSpc>
                <a:spcPct val="100000"/>
              </a:lnSpc>
              <a:spcBef>
                <a:spcPts val="105"/>
              </a:spcBef>
            </a:pPr>
            <a:r>
              <a:rPr lang="pt-BR" sz="2000" b="1" dirty="0">
                <a:solidFill>
                  <a:srgbClr val="5F5F5F"/>
                </a:solidFill>
                <a:latin typeface="Calibri"/>
                <a:cs typeface="Calibri"/>
              </a:rPr>
              <a:t>Tarifas e guerra comercial retornam com força.</a:t>
            </a:r>
          </a:p>
        </p:txBody>
      </p:sp>
      <p:sp>
        <p:nvSpPr>
          <p:cNvPr id="8" name="object 23">
            <a:extLst>
              <a:ext uri="{FF2B5EF4-FFF2-40B4-BE49-F238E27FC236}">
                <a16:creationId xmlns:a16="http://schemas.microsoft.com/office/drawing/2014/main" id="{F96E0F3F-A2FE-78F6-30A7-A327B98B37B7}"/>
              </a:ext>
            </a:extLst>
          </p:cNvPr>
          <p:cNvSpPr txBox="1"/>
          <p:nvPr/>
        </p:nvSpPr>
        <p:spPr>
          <a:xfrm>
            <a:off x="285242" y="1504696"/>
            <a:ext cx="5888510" cy="874598"/>
          </a:xfrm>
          <a:prstGeom prst="rect">
            <a:avLst/>
          </a:prstGeom>
        </p:spPr>
        <p:txBody>
          <a:bodyPr vert="horz" wrap="square" lIns="0" tIns="12700" rIns="0" bIns="0" rtlCol="0">
            <a:spAutoFit/>
          </a:bodyPr>
          <a:lstStyle/>
          <a:p>
            <a:pPr marL="299085" marR="5080" indent="-287020">
              <a:lnSpc>
                <a:spcPct val="100000"/>
              </a:lnSpc>
              <a:spcBef>
                <a:spcPts val="100"/>
              </a:spcBef>
              <a:tabLst>
                <a:tab pos="299085" algn="l"/>
              </a:tabLst>
            </a:pPr>
            <a:r>
              <a:rPr lang="pt-BR" sz="1400" spc="-50" dirty="0">
                <a:solidFill>
                  <a:srgbClr val="FF6100"/>
                </a:solidFill>
                <a:latin typeface="Calibri"/>
                <a:cs typeface="Calibri"/>
              </a:rPr>
              <a:t>–</a:t>
            </a:r>
            <a:r>
              <a:rPr lang="pt-BR" sz="1400" dirty="0">
                <a:solidFill>
                  <a:srgbClr val="FF6100"/>
                </a:solidFill>
                <a:latin typeface="Calibri"/>
                <a:cs typeface="Calibri"/>
              </a:rPr>
              <a:t>	</a:t>
            </a:r>
            <a:r>
              <a:rPr lang="pt-BR" sz="1400" b="1" spc="10" dirty="0">
                <a:latin typeface="Calibri"/>
                <a:cs typeface="Calibri"/>
              </a:rPr>
              <a:t>Tarifas</a:t>
            </a:r>
            <a:r>
              <a:rPr lang="pt-BR" sz="1400" spc="10" dirty="0">
                <a:latin typeface="Calibri"/>
                <a:cs typeface="Calibri"/>
              </a:rPr>
              <a:t>:</a:t>
            </a:r>
            <a:r>
              <a:rPr lang="pt-BR" sz="1400" spc="-50" dirty="0">
                <a:latin typeface="Calibri"/>
                <a:cs typeface="Calibri"/>
              </a:rPr>
              <a:t> </a:t>
            </a:r>
            <a:r>
              <a:rPr lang="pt-BR" sz="1400" spc="10" dirty="0">
                <a:latin typeface="Calibri"/>
                <a:cs typeface="Calibri"/>
              </a:rPr>
              <a:t>após</a:t>
            </a:r>
            <a:r>
              <a:rPr lang="pt-BR" sz="1400" spc="-15" dirty="0">
                <a:latin typeface="Calibri"/>
                <a:cs typeface="Calibri"/>
              </a:rPr>
              <a:t> </a:t>
            </a:r>
            <a:r>
              <a:rPr lang="pt-BR" sz="1400" spc="10" dirty="0">
                <a:latin typeface="Calibri"/>
                <a:cs typeface="Calibri"/>
              </a:rPr>
              <a:t>diversas</a:t>
            </a:r>
            <a:r>
              <a:rPr lang="pt-BR" sz="1400" spc="-10" dirty="0">
                <a:latin typeface="Calibri"/>
                <a:cs typeface="Calibri"/>
              </a:rPr>
              <a:t> </a:t>
            </a:r>
            <a:r>
              <a:rPr lang="pt-BR" sz="1400" spc="10" dirty="0">
                <a:latin typeface="Calibri"/>
                <a:cs typeface="Calibri"/>
              </a:rPr>
              <a:t>ameaças</a:t>
            </a:r>
            <a:r>
              <a:rPr lang="pt-BR" sz="1400" spc="-50" dirty="0">
                <a:latin typeface="Calibri"/>
                <a:cs typeface="Calibri"/>
              </a:rPr>
              <a:t> </a:t>
            </a:r>
            <a:r>
              <a:rPr lang="pt-BR" sz="1400" spc="10" dirty="0">
                <a:latin typeface="Calibri"/>
                <a:cs typeface="Calibri"/>
              </a:rPr>
              <a:t>do</a:t>
            </a:r>
            <a:r>
              <a:rPr lang="pt-BR" sz="1400" spc="-25" dirty="0">
                <a:latin typeface="Calibri"/>
                <a:cs typeface="Calibri"/>
              </a:rPr>
              <a:t> </a:t>
            </a:r>
            <a:r>
              <a:rPr lang="pt-BR" sz="1400" dirty="0">
                <a:latin typeface="Calibri"/>
                <a:cs typeface="Calibri"/>
              </a:rPr>
              <a:t>presidente</a:t>
            </a:r>
            <a:r>
              <a:rPr lang="pt-BR" sz="1400" spc="-50" dirty="0">
                <a:latin typeface="Calibri"/>
                <a:cs typeface="Calibri"/>
              </a:rPr>
              <a:t> </a:t>
            </a:r>
            <a:r>
              <a:rPr lang="pt-BR" sz="1400" spc="10" dirty="0">
                <a:latin typeface="Calibri"/>
                <a:cs typeface="Calibri"/>
              </a:rPr>
              <a:t>dos</a:t>
            </a:r>
            <a:r>
              <a:rPr lang="pt-BR" sz="1400" dirty="0">
                <a:latin typeface="Calibri"/>
                <a:cs typeface="Calibri"/>
              </a:rPr>
              <a:t> </a:t>
            </a:r>
            <a:r>
              <a:rPr lang="pt-BR" sz="1400" spc="10" dirty="0">
                <a:latin typeface="Calibri"/>
                <a:cs typeface="Calibri"/>
              </a:rPr>
              <a:t>EUA, </a:t>
            </a:r>
            <a:r>
              <a:rPr lang="pt-BR" sz="1400" spc="-10" dirty="0">
                <a:latin typeface="Calibri"/>
                <a:cs typeface="Calibri"/>
              </a:rPr>
              <a:t>Donald </a:t>
            </a:r>
            <a:r>
              <a:rPr lang="pt-BR" sz="1400" spc="10" dirty="0">
                <a:latin typeface="Calibri"/>
                <a:cs typeface="Calibri"/>
              </a:rPr>
              <a:t>Trump,</a:t>
            </a:r>
            <a:r>
              <a:rPr lang="pt-BR" sz="1400" spc="-60" dirty="0">
                <a:latin typeface="Calibri"/>
                <a:cs typeface="Calibri"/>
              </a:rPr>
              <a:t> </a:t>
            </a:r>
            <a:r>
              <a:rPr lang="pt-BR" sz="1400" spc="10" dirty="0">
                <a:latin typeface="Calibri"/>
                <a:cs typeface="Calibri"/>
              </a:rPr>
              <a:t>a</a:t>
            </a:r>
            <a:r>
              <a:rPr lang="pt-BR" sz="1400" spc="-40" dirty="0">
                <a:latin typeface="Calibri"/>
                <a:cs typeface="Calibri"/>
              </a:rPr>
              <a:t> </a:t>
            </a:r>
            <a:r>
              <a:rPr lang="pt-BR" sz="1400" spc="10" dirty="0">
                <a:latin typeface="Calibri"/>
                <a:cs typeface="Calibri"/>
              </a:rPr>
              <a:t>incerteza</a:t>
            </a:r>
            <a:r>
              <a:rPr lang="pt-BR" sz="1400" spc="-90" dirty="0">
                <a:latin typeface="Calibri"/>
                <a:cs typeface="Calibri"/>
              </a:rPr>
              <a:t> </a:t>
            </a:r>
            <a:r>
              <a:rPr lang="pt-BR" sz="1400" spc="10" dirty="0">
                <a:latin typeface="Calibri"/>
                <a:cs typeface="Calibri"/>
              </a:rPr>
              <a:t>deve</a:t>
            </a:r>
            <a:r>
              <a:rPr lang="pt-BR" sz="1400" spc="-40" dirty="0">
                <a:latin typeface="Calibri"/>
                <a:cs typeface="Calibri"/>
              </a:rPr>
              <a:t> </a:t>
            </a:r>
            <a:r>
              <a:rPr lang="pt-BR" sz="1400" spc="10" dirty="0">
                <a:latin typeface="Calibri"/>
                <a:cs typeface="Calibri"/>
              </a:rPr>
              <a:t>continuar</a:t>
            </a:r>
            <a:r>
              <a:rPr lang="pt-BR" sz="1400" spc="-75" dirty="0">
                <a:latin typeface="Calibri"/>
                <a:cs typeface="Calibri"/>
              </a:rPr>
              <a:t> </a:t>
            </a:r>
            <a:r>
              <a:rPr lang="pt-BR" sz="1400" spc="10" dirty="0">
                <a:latin typeface="Calibri"/>
                <a:cs typeface="Calibri"/>
              </a:rPr>
              <a:t>alta</a:t>
            </a:r>
            <a:r>
              <a:rPr lang="pt-BR" sz="1400" spc="-45" dirty="0">
                <a:latin typeface="Calibri"/>
                <a:cs typeface="Calibri"/>
              </a:rPr>
              <a:t> </a:t>
            </a:r>
            <a:r>
              <a:rPr lang="pt-BR" sz="1400" spc="10" dirty="0">
                <a:latin typeface="Calibri"/>
                <a:cs typeface="Calibri"/>
              </a:rPr>
              <a:t>no</a:t>
            </a:r>
            <a:r>
              <a:rPr lang="pt-BR" sz="1400" spc="-45" dirty="0">
                <a:latin typeface="Calibri"/>
                <a:cs typeface="Calibri"/>
              </a:rPr>
              <a:t> </a:t>
            </a:r>
            <a:r>
              <a:rPr lang="pt-BR" sz="1400" spc="10" dirty="0">
                <a:latin typeface="Calibri"/>
                <a:cs typeface="Calibri"/>
              </a:rPr>
              <a:t>curto</a:t>
            </a:r>
            <a:r>
              <a:rPr lang="pt-BR" sz="1400" spc="-65" dirty="0">
                <a:latin typeface="Calibri"/>
                <a:cs typeface="Calibri"/>
              </a:rPr>
              <a:t> </a:t>
            </a:r>
            <a:r>
              <a:rPr lang="pt-BR" sz="1400" spc="10" dirty="0">
                <a:latin typeface="Calibri"/>
                <a:cs typeface="Calibri"/>
              </a:rPr>
              <a:t>prazo.</a:t>
            </a:r>
            <a:r>
              <a:rPr lang="pt-BR" sz="1400" spc="-75" dirty="0">
                <a:latin typeface="Calibri"/>
                <a:cs typeface="Calibri"/>
              </a:rPr>
              <a:t> </a:t>
            </a:r>
            <a:r>
              <a:rPr lang="pt-BR" sz="1400" spc="-10" dirty="0">
                <a:latin typeface="Calibri"/>
                <a:cs typeface="Calibri"/>
              </a:rPr>
              <a:t>Esperamos </a:t>
            </a:r>
            <a:r>
              <a:rPr lang="pt-BR" sz="1400" spc="10" dirty="0">
                <a:latin typeface="Calibri"/>
                <a:cs typeface="Calibri"/>
              </a:rPr>
              <a:t>implementação</a:t>
            </a:r>
            <a:r>
              <a:rPr lang="pt-BR" sz="1400" spc="-95" dirty="0">
                <a:latin typeface="Calibri"/>
                <a:cs typeface="Calibri"/>
              </a:rPr>
              <a:t> </a:t>
            </a:r>
            <a:r>
              <a:rPr lang="pt-BR" sz="1400" spc="10" dirty="0">
                <a:latin typeface="Calibri"/>
                <a:cs typeface="Calibri"/>
              </a:rPr>
              <a:t>de</a:t>
            </a:r>
            <a:r>
              <a:rPr lang="pt-BR" sz="1400" spc="-40" dirty="0">
                <a:latin typeface="Calibri"/>
                <a:cs typeface="Calibri"/>
              </a:rPr>
              <a:t> </a:t>
            </a:r>
            <a:r>
              <a:rPr lang="pt-BR" sz="1400" spc="10" dirty="0">
                <a:latin typeface="Calibri"/>
                <a:cs typeface="Calibri"/>
              </a:rPr>
              <a:t>tarifas</a:t>
            </a:r>
            <a:r>
              <a:rPr lang="pt-BR" sz="1400" spc="-60" dirty="0">
                <a:latin typeface="Calibri"/>
                <a:cs typeface="Calibri"/>
              </a:rPr>
              <a:t> </a:t>
            </a:r>
            <a:r>
              <a:rPr lang="pt-BR" sz="1400" spc="10" dirty="0">
                <a:latin typeface="Calibri"/>
                <a:cs typeface="Calibri"/>
              </a:rPr>
              <a:t>agressivas</a:t>
            </a:r>
            <a:r>
              <a:rPr lang="pt-BR" sz="1400" spc="-40" dirty="0">
                <a:latin typeface="Calibri"/>
                <a:cs typeface="Calibri"/>
              </a:rPr>
              <a:t> </a:t>
            </a:r>
            <a:r>
              <a:rPr lang="pt-BR" sz="1400" spc="10" dirty="0">
                <a:latin typeface="Calibri"/>
                <a:cs typeface="Calibri"/>
              </a:rPr>
              <a:t>contra</a:t>
            </a:r>
            <a:r>
              <a:rPr lang="pt-BR" sz="1400" spc="-80" dirty="0">
                <a:latin typeface="Calibri"/>
                <a:cs typeface="Calibri"/>
              </a:rPr>
              <a:t> </a:t>
            </a:r>
            <a:r>
              <a:rPr lang="pt-BR" sz="1400" spc="10" dirty="0">
                <a:latin typeface="Calibri"/>
                <a:cs typeface="Calibri"/>
              </a:rPr>
              <a:t>a</a:t>
            </a:r>
            <a:r>
              <a:rPr lang="pt-BR" sz="1400" spc="-25" dirty="0">
                <a:latin typeface="Calibri"/>
                <a:cs typeface="Calibri"/>
              </a:rPr>
              <a:t> </a:t>
            </a:r>
            <a:r>
              <a:rPr lang="pt-BR" sz="1400" spc="10" dirty="0">
                <a:latin typeface="Calibri"/>
                <a:cs typeface="Calibri"/>
              </a:rPr>
              <a:t>China</a:t>
            </a:r>
            <a:r>
              <a:rPr lang="pt-BR" sz="1400" spc="-50" dirty="0">
                <a:latin typeface="Calibri"/>
                <a:cs typeface="Calibri"/>
              </a:rPr>
              <a:t> </a:t>
            </a:r>
            <a:r>
              <a:rPr lang="pt-BR" sz="1400" dirty="0">
                <a:latin typeface="Calibri"/>
                <a:cs typeface="Calibri"/>
              </a:rPr>
              <a:t>e</a:t>
            </a:r>
            <a:r>
              <a:rPr lang="pt-BR" sz="1400" spc="-40" dirty="0">
                <a:latin typeface="Calibri"/>
                <a:cs typeface="Calibri"/>
              </a:rPr>
              <a:t> </a:t>
            </a:r>
            <a:r>
              <a:rPr lang="pt-BR" sz="1400" spc="10" dirty="0">
                <a:latin typeface="Calibri"/>
                <a:cs typeface="Calibri"/>
              </a:rPr>
              <a:t>sobre</a:t>
            </a:r>
            <a:r>
              <a:rPr lang="pt-BR" sz="1400" spc="-60" dirty="0">
                <a:latin typeface="Calibri"/>
                <a:cs typeface="Calibri"/>
              </a:rPr>
              <a:t> </a:t>
            </a:r>
            <a:r>
              <a:rPr lang="pt-BR" sz="1400" spc="-10" dirty="0">
                <a:latin typeface="Calibri"/>
                <a:cs typeface="Calibri"/>
              </a:rPr>
              <a:t>setores </a:t>
            </a:r>
            <a:r>
              <a:rPr lang="pt-BR" sz="1400" spc="10" dirty="0">
                <a:latin typeface="Calibri"/>
                <a:cs typeface="Calibri"/>
              </a:rPr>
              <a:t>da</a:t>
            </a:r>
            <a:r>
              <a:rPr lang="pt-BR" sz="1400" spc="-60" dirty="0">
                <a:latin typeface="Calibri"/>
                <a:cs typeface="Calibri"/>
              </a:rPr>
              <a:t> </a:t>
            </a:r>
            <a:r>
              <a:rPr lang="pt-BR" sz="1400" spc="10" dirty="0">
                <a:latin typeface="Calibri"/>
                <a:cs typeface="Calibri"/>
              </a:rPr>
              <a:t>Europa,</a:t>
            </a:r>
            <a:r>
              <a:rPr lang="pt-BR" sz="1400" spc="-70" dirty="0">
                <a:latin typeface="Calibri"/>
                <a:cs typeface="Calibri"/>
              </a:rPr>
              <a:t> </a:t>
            </a:r>
            <a:r>
              <a:rPr lang="pt-BR" sz="1400" spc="10" dirty="0">
                <a:latin typeface="Calibri"/>
                <a:cs typeface="Calibri"/>
              </a:rPr>
              <a:t>mas</a:t>
            </a:r>
            <a:r>
              <a:rPr lang="pt-BR" sz="1400" spc="-50" dirty="0">
                <a:latin typeface="Calibri"/>
                <a:cs typeface="Calibri"/>
              </a:rPr>
              <a:t> </a:t>
            </a:r>
            <a:r>
              <a:rPr lang="pt-BR" sz="1400" spc="10" dirty="0">
                <a:latin typeface="Calibri"/>
                <a:cs typeface="Calibri"/>
              </a:rPr>
              <a:t>vemos</a:t>
            </a:r>
            <a:r>
              <a:rPr lang="pt-BR" sz="1400" spc="-40" dirty="0">
                <a:latin typeface="Calibri"/>
                <a:cs typeface="Calibri"/>
              </a:rPr>
              <a:t> </a:t>
            </a:r>
            <a:r>
              <a:rPr lang="pt-BR" sz="1400" dirty="0">
                <a:latin typeface="Calibri"/>
                <a:cs typeface="Calibri"/>
              </a:rPr>
              <a:t>risco</a:t>
            </a:r>
            <a:r>
              <a:rPr lang="pt-BR" sz="1400" spc="-55" dirty="0">
                <a:latin typeface="Calibri"/>
                <a:cs typeface="Calibri"/>
              </a:rPr>
              <a:t> </a:t>
            </a:r>
            <a:r>
              <a:rPr lang="pt-BR" sz="1400" spc="10" dirty="0">
                <a:latin typeface="Calibri"/>
                <a:cs typeface="Calibri"/>
              </a:rPr>
              <a:t>crescente</a:t>
            </a:r>
            <a:r>
              <a:rPr lang="pt-BR" sz="1400" spc="-80" dirty="0">
                <a:latin typeface="Calibri"/>
                <a:cs typeface="Calibri"/>
              </a:rPr>
              <a:t> </a:t>
            </a:r>
            <a:r>
              <a:rPr lang="pt-BR" sz="1400" spc="10" dirty="0">
                <a:latin typeface="Calibri"/>
                <a:cs typeface="Calibri"/>
              </a:rPr>
              <a:t>de</a:t>
            </a:r>
            <a:r>
              <a:rPr lang="pt-BR" sz="1400" spc="-50" dirty="0">
                <a:latin typeface="Calibri"/>
                <a:cs typeface="Calibri"/>
              </a:rPr>
              <a:t> </a:t>
            </a:r>
            <a:r>
              <a:rPr lang="pt-BR" sz="1400" spc="10" dirty="0">
                <a:latin typeface="Calibri"/>
                <a:cs typeface="Calibri"/>
              </a:rPr>
              <a:t>tarifação</a:t>
            </a:r>
            <a:r>
              <a:rPr lang="pt-BR" sz="1400" spc="-105" dirty="0">
                <a:latin typeface="Calibri"/>
                <a:cs typeface="Calibri"/>
              </a:rPr>
              <a:t> </a:t>
            </a:r>
            <a:r>
              <a:rPr lang="pt-BR" sz="1400" spc="10" dirty="0">
                <a:latin typeface="Calibri"/>
                <a:cs typeface="Calibri"/>
              </a:rPr>
              <a:t>mais</a:t>
            </a:r>
            <a:r>
              <a:rPr lang="pt-BR" sz="1400" spc="-40" dirty="0">
                <a:latin typeface="Calibri"/>
                <a:cs typeface="Calibri"/>
              </a:rPr>
              <a:t> </a:t>
            </a:r>
            <a:r>
              <a:rPr lang="pt-BR" sz="1400" spc="-10" dirty="0">
                <a:latin typeface="Calibri"/>
                <a:cs typeface="Calibri"/>
              </a:rPr>
              <a:t>abrangente.</a:t>
            </a:r>
            <a:endParaRPr lang="pt-BR" sz="1400" dirty="0">
              <a:latin typeface="Calibri"/>
              <a:cs typeface="Calibri"/>
            </a:endParaRPr>
          </a:p>
        </p:txBody>
      </p:sp>
      <p:sp>
        <p:nvSpPr>
          <p:cNvPr id="59" name="object 25">
            <a:extLst>
              <a:ext uri="{FF2B5EF4-FFF2-40B4-BE49-F238E27FC236}">
                <a16:creationId xmlns:a16="http://schemas.microsoft.com/office/drawing/2014/main" id="{A6FD98AD-C8DC-EF47-EFD2-7EAFB33A8456}"/>
              </a:ext>
            </a:extLst>
          </p:cNvPr>
          <p:cNvSpPr txBox="1"/>
          <p:nvPr/>
        </p:nvSpPr>
        <p:spPr>
          <a:xfrm>
            <a:off x="285242" y="2482850"/>
            <a:ext cx="5788899" cy="659155"/>
          </a:xfrm>
          <a:prstGeom prst="rect">
            <a:avLst/>
          </a:prstGeom>
        </p:spPr>
        <p:txBody>
          <a:bodyPr vert="horz" wrap="square" lIns="0" tIns="12700" rIns="0" bIns="0" rtlCol="0">
            <a:spAutoFit/>
          </a:bodyPr>
          <a:lstStyle/>
          <a:p>
            <a:pPr marL="299085" marR="5080" indent="-287020" algn="just">
              <a:lnSpc>
                <a:spcPct val="100000"/>
              </a:lnSpc>
              <a:spcBef>
                <a:spcPts val="100"/>
              </a:spcBef>
            </a:pPr>
            <a:r>
              <a:rPr lang="pt-BR" sz="1400" dirty="0">
                <a:solidFill>
                  <a:srgbClr val="FF6100"/>
                </a:solidFill>
                <a:latin typeface="Calibri"/>
                <a:cs typeface="Calibri"/>
              </a:rPr>
              <a:t>–</a:t>
            </a:r>
            <a:r>
              <a:rPr lang="pt-BR" sz="1400" spc="1155" dirty="0">
                <a:solidFill>
                  <a:srgbClr val="FF6100"/>
                </a:solidFill>
                <a:latin typeface="Calibri"/>
                <a:cs typeface="Calibri"/>
              </a:rPr>
              <a:t> </a:t>
            </a:r>
            <a:r>
              <a:rPr lang="pt-BR" sz="1400" b="1" spc="15" dirty="0">
                <a:latin typeface="Calibri"/>
                <a:cs typeface="Calibri"/>
              </a:rPr>
              <a:t>EUA:</a:t>
            </a:r>
            <a:r>
              <a:rPr lang="pt-BR" sz="1400" b="1" spc="-95" dirty="0">
                <a:latin typeface="Calibri"/>
                <a:cs typeface="Calibri"/>
              </a:rPr>
              <a:t> </a:t>
            </a:r>
            <a:r>
              <a:rPr lang="pt-BR" sz="1400" spc="30" dirty="0" err="1">
                <a:latin typeface="Calibri"/>
                <a:cs typeface="Calibri"/>
              </a:rPr>
              <a:t>Fed</a:t>
            </a:r>
            <a:r>
              <a:rPr lang="pt-BR" sz="1400" spc="-90" dirty="0">
                <a:latin typeface="Calibri"/>
                <a:cs typeface="Calibri"/>
              </a:rPr>
              <a:t> </a:t>
            </a:r>
            <a:r>
              <a:rPr lang="pt-BR" sz="1400" spc="20" dirty="0">
                <a:latin typeface="Calibri"/>
                <a:cs typeface="Calibri"/>
              </a:rPr>
              <a:t>deve</a:t>
            </a:r>
            <a:r>
              <a:rPr lang="pt-BR" sz="1400" spc="-100" dirty="0">
                <a:latin typeface="Calibri"/>
                <a:cs typeface="Calibri"/>
              </a:rPr>
              <a:t> </a:t>
            </a:r>
            <a:r>
              <a:rPr lang="pt-BR" sz="1400" spc="10" dirty="0">
                <a:latin typeface="Calibri"/>
                <a:cs typeface="Calibri"/>
              </a:rPr>
              <a:t>permanecer</a:t>
            </a:r>
            <a:r>
              <a:rPr lang="pt-BR" sz="1400" spc="-130" dirty="0">
                <a:latin typeface="Calibri"/>
                <a:cs typeface="Calibri"/>
              </a:rPr>
              <a:t> </a:t>
            </a:r>
            <a:r>
              <a:rPr lang="pt-BR" sz="1400" spc="25" dirty="0">
                <a:latin typeface="Calibri"/>
                <a:cs typeface="Calibri"/>
              </a:rPr>
              <a:t>parado</a:t>
            </a:r>
            <a:r>
              <a:rPr lang="pt-BR" sz="1400" spc="-114" dirty="0">
                <a:latin typeface="Calibri"/>
                <a:cs typeface="Calibri"/>
              </a:rPr>
              <a:t> </a:t>
            </a:r>
            <a:r>
              <a:rPr lang="pt-BR" sz="1400" spc="5" dirty="0">
                <a:latin typeface="Calibri"/>
                <a:cs typeface="Calibri"/>
              </a:rPr>
              <a:t>em</a:t>
            </a:r>
            <a:r>
              <a:rPr lang="pt-BR" sz="1400" spc="-105" dirty="0">
                <a:latin typeface="Calibri"/>
                <a:cs typeface="Calibri"/>
              </a:rPr>
              <a:t> </a:t>
            </a:r>
            <a:r>
              <a:rPr lang="pt-BR" sz="1400" spc="-5" dirty="0">
                <a:latin typeface="Calibri"/>
                <a:cs typeface="Calibri"/>
              </a:rPr>
              <a:t>meio</a:t>
            </a:r>
            <a:r>
              <a:rPr lang="pt-BR" sz="1400" spc="-100" dirty="0">
                <a:latin typeface="Calibri"/>
                <a:cs typeface="Calibri"/>
              </a:rPr>
              <a:t> </a:t>
            </a:r>
            <a:r>
              <a:rPr lang="pt-BR" sz="1400" spc="35" dirty="0">
                <a:latin typeface="Calibri"/>
                <a:cs typeface="Calibri"/>
              </a:rPr>
              <a:t>à</a:t>
            </a:r>
            <a:r>
              <a:rPr lang="pt-BR" sz="1400" spc="-100" dirty="0">
                <a:latin typeface="Calibri"/>
                <a:cs typeface="Calibri"/>
              </a:rPr>
              <a:t> </a:t>
            </a:r>
            <a:r>
              <a:rPr lang="pt-BR" sz="1400" spc="15" dirty="0">
                <a:latin typeface="Calibri"/>
                <a:cs typeface="Calibri"/>
              </a:rPr>
              <a:t>atividade</a:t>
            </a:r>
            <a:r>
              <a:rPr lang="pt-BR" sz="1400" spc="-95" dirty="0">
                <a:latin typeface="Calibri"/>
                <a:cs typeface="Calibri"/>
              </a:rPr>
              <a:t> </a:t>
            </a:r>
            <a:r>
              <a:rPr lang="pt-BR" sz="1400" spc="-10" dirty="0">
                <a:latin typeface="Calibri"/>
                <a:cs typeface="Calibri"/>
              </a:rPr>
              <a:t>resiliente,</a:t>
            </a:r>
            <a:r>
              <a:rPr lang="pt-BR" sz="1400" spc="-45" dirty="0">
                <a:latin typeface="Calibri"/>
                <a:cs typeface="Calibri"/>
              </a:rPr>
              <a:t> </a:t>
            </a:r>
            <a:r>
              <a:rPr lang="pt-BR" sz="1400" spc="15" dirty="0">
                <a:latin typeface="Calibri"/>
                <a:cs typeface="Calibri"/>
              </a:rPr>
              <a:t>inflação</a:t>
            </a:r>
            <a:r>
              <a:rPr lang="pt-BR" sz="1400" spc="-125" dirty="0">
                <a:latin typeface="Calibri"/>
                <a:cs typeface="Calibri"/>
              </a:rPr>
              <a:t> </a:t>
            </a:r>
            <a:r>
              <a:rPr lang="pt-BR" sz="1400" spc="10" dirty="0">
                <a:latin typeface="Calibri"/>
                <a:cs typeface="Calibri"/>
              </a:rPr>
              <a:t>persistente</a:t>
            </a:r>
            <a:r>
              <a:rPr lang="pt-BR" sz="1400" spc="-110" dirty="0">
                <a:latin typeface="Calibri"/>
                <a:cs typeface="Calibri"/>
              </a:rPr>
              <a:t> </a:t>
            </a:r>
            <a:r>
              <a:rPr lang="pt-BR" sz="1400" dirty="0">
                <a:latin typeface="Calibri"/>
                <a:cs typeface="Calibri"/>
              </a:rPr>
              <a:t>e</a:t>
            </a:r>
            <a:r>
              <a:rPr lang="pt-BR" sz="1400" spc="-95" dirty="0">
                <a:latin typeface="Calibri"/>
                <a:cs typeface="Calibri"/>
              </a:rPr>
              <a:t> </a:t>
            </a:r>
            <a:r>
              <a:rPr lang="pt-BR" sz="1400" spc="25" dirty="0">
                <a:latin typeface="Calibri"/>
                <a:cs typeface="Calibri"/>
              </a:rPr>
              <a:t>ameaças</a:t>
            </a:r>
            <a:r>
              <a:rPr lang="pt-BR" sz="1400" spc="-120" dirty="0">
                <a:latin typeface="Calibri"/>
                <a:cs typeface="Calibri"/>
              </a:rPr>
              <a:t> </a:t>
            </a:r>
            <a:r>
              <a:rPr lang="pt-BR" sz="1400" spc="15" dirty="0">
                <a:latin typeface="Calibri"/>
                <a:cs typeface="Calibri"/>
              </a:rPr>
              <a:t>de</a:t>
            </a:r>
            <a:r>
              <a:rPr lang="pt-BR" sz="1400" spc="-95" dirty="0">
                <a:latin typeface="Calibri"/>
                <a:cs typeface="Calibri"/>
              </a:rPr>
              <a:t> </a:t>
            </a:r>
            <a:r>
              <a:rPr lang="pt-BR" sz="1400" spc="15" dirty="0">
                <a:latin typeface="Calibri"/>
                <a:cs typeface="Calibri"/>
              </a:rPr>
              <a:t>tarifas</a:t>
            </a:r>
            <a:r>
              <a:rPr lang="pt-BR" sz="1400" spc="-110" dirty="0">
                <a:latin typeface="Calibri"/>
                <a:cs typeface="Calibri"/>
              </a:rPr>
              <a:t> </a:t>
            </a:r>
            <a:r>
              <a:rPr lang="pt-BR" sz="1400" dirty="0">
                <a:latin typeface="Calibri"/>
                <a:cs typeface="Calibri"/>
              </a:rPr>
              <a:t>e</a:t>
            </a:r>
            <a:r>
              <a:rPr lang="pt-BR" sz="1400" spc="-80" dirty="0">
                <a:latin typeface="Calibri"/>
                <a:cs typeface="Calibri"/>
              </a:rPr>
              <a:t> </a:t>
            </a:r>
            <a:r>
              <a:rPr lang="pt-BR" sz="1400" spc="5" dirty="0">
                <a:latin typeface="Calibri"/>
                <a:cs typeface="Calibri"/>
              </a:rPr>
              <a:t>política</a:t>
            </a:r>
            <a:r>
              <a:rPr lang="pt-BR" sz="1400" spc="-110" dirty="0">
                <a:latin typeface="Calibri"/>
                <a:cs typeface="Calibri"/>
              </a:rPr>
              <a:t> </a:t>
            </a:r>
            <a:r>
              <a:rPr lang="pt-BR" sz="1400" spc="15" dirty="0">
                <a:latin typeface="Calibri"/>
                <a:cs typeface="Calibri"/>
              </a:rPr>
              <a:t>migratória</a:t>
            </a:r>
            <a:r>
              <a:rPr lang="pt-BR" sz="1400" spc="-125" dirty="0">
                <a:latin typeface="Calibri"/>
                <a:cs typeface="Calibri"/>
              </a:rPr>
              <a:t> </a:t>
            </a:r>
            <a:r>
              <a:rPr lang="pt-BR" sz="1400" spc="15" dirty="0">
                <a:latin typeface="Calibri"/>
                <a:cs typeface="Calibri"/>
              </a:rPr>
              <a:t>com</a:t>
            </a:r>
            <a:r>
              <a:rPr lang="pt-BR" sz="1400" spc="5" dirty="0">
                <a:latin typeface="Calibri"/>
                <a:cs typeface="Calibri"/>
              </a:rPr>
              <a:t> </a:t>
            </a:r>
            <a:r>
              <a:rPr lang="pt-BR" sz="1400" spc="10" dirty="0">
                <a:latin typeface="Calibri"/>
                <a:cs typeface="Calibri"/>
              </a:rPr>
              <a:t>potencial</a:t>
            </a:r>
            <a:r>
              <a:rPr lang="pt-BR" sz="1400" spc="-120" dirty="0">
                <a:latin typeface="Calibri"/>
                <a:cs typeface="Calibri"/>
              </a:rPr>
              <a:t> </a:t>
            </a:r>
            <a:r>
              <a:rPr lang="pt-BR" sz="1400" dirty="0">
                <a:latin typeface="Calibri"/>
                <a:cs typeface="Calibri"/>
              </a:rPr>
              <a:t>inflacionário.</a:t>
            </a:r>
          </a:p>
        </p:txBody>
      </p:sp>
      <p:sp>
        <p:nvSpPr>
          <p:cNvPr id="65" name="object 26">
            <a:extLst>
              <a:ext uri="{FF2B5EF4-FFF2-40B4-BE49-F238E27FC236}">
                <a16:creationId xmlns:a16="http://schemas.microsoft.com/office/drawing/2014/main" id="{1E2A9042-6680-4690-83FC-AC8EFB1AF1C9}"/>
              </a:ext>
            </a:extLst>
          </p:cNvPr>
          <p:cNvSpPr txBox="1"/>
          <p:nvPr/>
        </p:nvSpPr>
        <p:spPr>
          <a:xfrm>
            <a:off x="6444742" y="2762250"/>
            <a:ext cx="5569458" cy="659155"/>
          </a:xfrm>
          <a:prstGeom prst="rect">
            <a:avLst/>
          </a:prstGeom>
        </p:spPr>
        <p:txBody>
          <a:bodyPr vert="horz" wrap="square" lIns="0" tIns="12700" rIns="0" bIns="0" rtlCol="0">
            <a:spAutoFit/>
          </a:bodyPr>
          <a:lstStyle/>
          <a:p>
            <a:pPr marL="299085" marR="5080" indent="-287020">
              <a:lnSpc>
                <a:spcPct val="100000"/>
              </a:lnSpc>
              <a:spcBef>
                <a:spcPts val="100"/>
              </a:spcBef>
              <a:tabLst>
                <a:tab pos="299085" algn="l"/>
              </a:tabLst>
            </a:pPr>
            <a:r>
              <a:rPr lang="pt-BR" sz="1400" spc="-50" dirty="0">
                <a:solidFill>
                  <a:srgbClr val="FF6100"/>
                </a:solidFill>
                <a:latin typeface="Calibri"/>
                <a:cs typeface="Calibri"/>
              </a:rPr>
              <a:t>–</a:t>
            </a:r>
            <a:r>
              <a:rPr lang="pt-BR" sz="1400" dirty="0">
                <a:solidFill>
                  <a:srgbClr val="FF6100"/>
                </a:solidFill>
                <a:latin typeface="Calibri"/>
                <a:cs typeface="Calibri"/>
              </a:rPr>
              <a:t>	</a:t>
            </a:r>
            <a:r>
              <a:rPr lang="pt-BR" sz="1400" b="1" dirty="0">
                <a:latin typeface="Calibri"/>
                <a:cs typeface="Calibri"/>
              </a:rPr>
              <a:t>China:</a:t>
            </a:r>
            <a:r>
              <a:rPr lang="pt-BR" sz="1400" b="1" spc="-25" dirty="0">
                <a:latin typeface="Calibri"/>
                <a:cs typeface="Calibri"/>
              </a:rPr>
              <a:t> </a:t>
            </a:r>
            <a:r>
              <a:rPr lang="pt-BR" sz="1400" dirty="0">
                <a:latin typeface="Calibri"/>
                <a:cs typeface="Calibri"/>
              </a:rPr>
              <a:t>mantemos</a:t>
            </a:r>
            <a:r>
              <a:rPr lang="pt-BR" sz="1400" spc="-30" dirty="0">
                <a:latin typeface="Calibri"/>
                <a:cs typeface="Calibri"/>
              </a:rPr>
              <a:t> </a:t>
            </a:r>
            <a:r>
              <a:rPr lang="pt-BR" sz="1400" dirty="0">
                <a:latin typeface="Calibri"/>
                <a:cs typeface="Calibri"/>
              </a:rPr>
              <a:t>nossa</a:t>
            </a:r>
            <a:r>
              <a:rPr lang="pt-BR" sz="1400" spc="-15" dirty="0">
                <a:latin typeface="Calibri"/>
                <a:cs typeface="Calibri"/>
              </a:rPr>
              <a:t> </a:t>
            </a:r>
            <a:r>
              <a:rPr lang="pt-BR" sz="1400" dirty="0">
                <a:latin typeface="Calibri"/>
                <a:cs typeface="Calibri"/>
              </a:rPr>
              <a:t>projeção</a:t>
            </a:r>
            <a:r>
              <a:rPr lang="pt-BR" sz="1400" spc="-45" dirty="0">
                <a:latin typeface="Calibri"/>
                <a:cs typeface="Calibri"/>
              </a:rPr>
              <a:t> </a:t>
            </a:r>
            <a:r>
              <a:rPr lang="pt-BR" sz="1400" dirty="0">
                <a:latin typeface="Calibri"/>
                <a:cs typeface="Calibri"/>
              </a:rPr>
              <a:t>de</a:t>
            </a:r>
            <a:r>
              <a:rPr lang="pt-BR" sz="1400" spc="-10" dirty="0">
                <a:latin typeface="Calibri"/>
                <a:cs typeface="Calibri"/>
              </a:rPr>
              <a:t> </a:t>
            </a:r>
            <a:r>
              <a:rPr lang="pt-BR" sz="1400" dirty="0">
                <a:latin typeface="Calibri"/>
                <a:cs typeface="Calibri"/>
              </a:rPr>
              <a:t>crescimento</a:t>
            </a:r>
            <a:r>
              <a:rPr lang="pt-BR" sz="1400" spc="-45" dirty="0">
                <a:latin typeface="Calibri"/>
                <a:cs typeface="Calibri"/>
              </a:rPr>
              <a:t> </a:t>
            </a:r>
            <a:r>
              <a:rPr lang="pt-BR" sz="1400" dirty="0">
                <a:latin typeface="Calibri"/>
                <a:cs typeface="Calibri"/>
              </a:rPr>
              <a:t>do</a:t>
            </a:r>
            <a:r>
              <a:rPr lang="pt-BR" sz="1400" spc="-25" dirty="0">
                <a:latin typeface="Calibri"/>
                <a:cs typeface="Calibri"/>
              </a:rPr>
              <a:t> </a:t>
            </a:r>
            <a:r>
              <a:rPr lang="pt-BR" sz="1400" dirty="0">
                <a:latin typeface="Calibri"/>
                <a:cs typeface="Calibri"/>
              </a:rPr>
              <a:t>PIB</a:t>
            </a:r>
            <a:r>
              <a:rPr lang="pt-BR" sz="1400" spc="10" dirty="0">
                <a:latin typeface="Calibri"/>
                <a:cs typeface="Calibri"/>
              </a:rPr>
              <a:t> </a:t>
            </a:r>
            <a:r>
              <a:rPr lang="pt-BR" sz="1400" dirty="0">
                <a:latin typeface="Calibri"/>
                <a:cs typeface="Calibri"/>
              </a:rPr>
              <a:t>em</a:t>
            </a:r>
            <a:r>
              <a:rPr lang="pt-BR" sz="1400" spc="-20" dirty="0">
                <a:latin typeface="Calibri"/>
                <a:cs typeface="Calibri"/>
              </a:rPr>
              <a:t> </a:t>
            </a:r>
            <a:r>
              <a:rPr lang="pt-BR" sz="1400" spc="-10" dirty="0">
                <a:latin typeface="Calibri"/>
                <a:cs typeface="Calibri"/>
              </a:rPr>
              <a:t>4,0%, </a:t>
            </a:r>
            <a:r>
              <a:rPr lang="pt-BR" sz="1400" dirty="0">
                <a:latin typeface="Calibri"/>
                <a:cs typeface="Calibri"/>
              </a:rPr>
              <a:t>uma</a:t>
            </a:r>
            <a:r>
              <a:rPr lang="pt-BR" sz="1400" spc="-40" dirty="0">
                <a:latin typeface="Calibri"/>
                <a:cs typeface="Calibri"/>
              </a:rPr>
              <a:t> </a:t>
            </a:r>
            <a:r>
              <a:rPr lang="pt-BR" sz="1400" spc="60" dirty="0">
                <a:latin typeface="Calibri"/>
                <a:cs typeface="Calibri"/>
              </a:rPr>
              <a:t>vez</a:t>
            </a:r>
            <a:r>
              <a:rPr lang="pt-BR" sz="1400" spc="-40" dirty="0">
                <a:latin typeface="Calibri"/>
                <a:cs typeface="Calibri"/>
              </a:rPr>
              <a:t> </a:t>
            </a:r>
            <a:r>
              <a:rPr lang="pt-BR" sz="1400" dirty="0">
                <a:latin typeface="Calibri"/>
                <a:cs typeface="Calibri"/>
              </a:rPr>
              <a:t>que</a:t>
            </a:r>
            <a:r>
              <a:rPr lang="pt-BR" sz="1400" spc="-35" dirty="0">
                <a:latin typeface="Calibri"/>
                <a:cs typeface="Calibri"/>
              </a:rPr>
              <a:t> </a:t>
            </a:r>
            <a:r>
              <a:rPr lang="pt-BR" sz="1400" dirty="0">
                <a:latin typeface="Calibri"/>
                <a:cs typeface="Calibri"/>
              </a:rPr>
              <a:t>o</a:t>
            </a:r>
            <a:r>
              <a:rPr lang="pt-BR" sz="1400" spc="-45" dirty="0">
                <a:latin typeface="Calibri"/>
                <a:cs typeface="Calibri"/>
              </a:rPr>
              <a:t> </a:t>
            </a:r>
            <a:r>
              <a:rPr lang="pt-BR" sz="1400" dirty="0">
                <a:latin typeface="Calibri"/>
                <a:cs typeface="Calibri"/>
              </a:rPr>
              <a:t>cenário</a:t>
            </a:r>
            <a:r>
              <a:rPr lang="pt-BR" sz="1400" spc="-60" dirty="0">
                <a:latin typeface="Calibri"/>
                <a:cs typeface="Calibri"/>
              </a:rPr>
              <a:t> </a:t>
            </a:r>
            <a:r>
              <a:rPr lang="pt-BR" sz="1400" dirty="0">
                <a:latin typeface="Calibri"/>
                <a:cs typeface="Calibri"/>
              </a:rPr>
              <a:t>depende</a:t>
            </a:r>
            <a:r>
              <a:rPr lang="pt-BR" sz="1400" spc="-60" dirty="0">
                <a:latin typeface="Calibri"/>
                <a:cs typeface="Calibri"/>
              </a:rPr>
              <a:t> </a:t>
            </a:r>
            <a:r>
              <a:rPr lang="pt-BR" sz="1400" dirty="0">
                <a:latin typeface="Calibri"/>
                <a:cs typeface="Calibri"/>
              </a:rPr>
              <a:t>de</a:t>
            </a:r>
            <a:r>
              <a:rPr lang="pt-BR" sz="1400" spc="-40" dirty="0">
                <a:latin typeface="Calibri"/>
                <a:cs typeface="Calibri"/>
              </a:rPr>
              <a:t> </a:t>
            </a:r>
            <a:r>
              <a:rPr lang="pt-BR" sz="1400" dirty="0">
                <a:latin typeface="Calibri"/>
                <a:cs typeface="Calibri"/>
              </a:rPr>
              <a:t>estímulos</a:t>
            </a:r>
            <a:r>
              <a:rPr lang="pt-BR" sz="1400" spc="-40" dirty="0">
                <a:latin typeface="Calibri"/>
                <a:cs typeface="Calibri"/>
              </a:rPr>
              <a:t> </a:t>
            </a:r>
            <a:r>
              <a:rPr lang="pt-BR" sz="1400" dirty="0">
                <a:latin typeface="Calibri"/>
                <a:cs typeface="Calibri"/>
              </a:rPr>
              <a:t>adicionais</a:t>
            </a:r>
            <a:r>
              <a:rPr lang="pt-BR" sz="1400" spc="-60" dirty="0">
                <a:latin typeface="Calibri"/>
                <a:cs typeface="Calibri"/>
              </a:rPr>
              <a:t> </a:t>
            </a:r>
            <a:r>
              <a:rPr lang="pt-BR" sz="1400" spc="-20" dirty="0">
                <a:latin typeface="Calibri"/>
                <a:cs typeface="Calibri"/>
              </a:rPr>
              <a:t>para </a:t>
            </a:r>
            <a:r>
              <a:rPr lang="pt-BR" sz="1400" spc="10" dirty="0">
                <a:latin typeface="Calibri"/>
                <a:cs typeface="Calibri"/>
              </a:rPr>
              <a:t>contrabalancear</a:t>
            </a:r>
            <a:r>
              <a:rPr lang="pt-BR" sz="1400" spc="-60" dirty="0">
                <a:latin typeface="Calibri"/>
                <a:cs typeface="Calibri"/>
              </a:rPr>
              <a:t> </a:t>
            </a:r>
            <a:r>
              <a:rPr lang="pt-BR" sz="1400" spc="10" dirty="0">
                <a:latin typeface="Calibri"/>
                <a:cs typeface="Calibri"/>
              </a:rPr>
              <a:t>os</a:t>
            </a:r>
            <a:r>
              <a:rPr lang="pt-BR" sz="1400" spc="-30" dirty="0">
                <a:latin typeface="Calibri"/>
                <a:cs typeface="Calibri"/>
              </a:rPr>
              <a:t> </a:t>
            </a:r>
            <a:r>
              <a:rPr lang="pt-BR" sz="1400" spc="10" dirty="0">
                <a:latin typeface="Calibri"/>
                <a:cs typeface="Calibri"/>
              </a:rPr>
              <a:t>impactos</a:t>
            </a:r>
            <a:r>
              <a:rPr lang="pt-BR" sz="1400" spc="-40" dirty="0">
                <a:latin typeface="Calibri"/>
                <a:cs typeface="Calibri"/>
              </a:rPr>
              <a:t> </a:t>
            </a:r>
            <a:r>
              <a:rPr lang="pt-BR" sz="1400" spc="10" dirty="0">
                <a:latin typeface="Calibri"/>
                <a:cs typeface="Calibri"/>
              </a:rPr>
              <a:t>da</a:t>
            </a:r>
            <a:r>
              <a:rPr lang="pt-BR" sz="1400" spc="-5" dirty="0">
                <a:latin typeface="Calibri"/>
                <a:cs typeface="Calibri"/>
              </a:rPr>
              <a:t> </a:t>
            </a:r>
            <a:r>
              <a:rPr lang="pt-BR" sz="1400" spc="10" dirty="0">
                <a:latin typeface="Calibri"/>
                <a:cs typeface="Calibri"/>
              </a:rPr>
              <a:t>guerra</a:t>
            </a:r>
            <a:r>
              <a:rPr lang="pt-BR" sz="1400" spc="-60" dirty="0">
                <a:latin typeface="Calibri"/>
                <a:cs typeface="Calibri"/>
              </a:rPr>
              <a:t> </a:t>
            </a:r>
            <a:r>
              <a:rPr lang="pt-BR" sz="1400" spc="-10" dirty="0">
                <a:latin typeface="Calibri"/>
                <a:cs typeface="Calibri"/>
              </a:rPr>
              <a:t>comercial.</a:t>
            </a:r>
            <a:endParaRPr lang="pt-BR" sz="1400" dirty="0">
              <a:latin typeface="Calibri"/>
              <a:cs typeface="Calibri"/>
            </a:endParaRPr>
          </a:p>
        </p:txBody>
      </p:sp>
      <p:sp>
        <p:nvSpPr>
          <p:cNvPr id="66" name="object 27">
            <a:extLst>
              <a:ext uri="{FF2B5EF4-FFF2-40B4-BE49-F238E27FC236}">
                <a16:creationId xmlns:a16="http://schemas.microsoft.com/office/drawing/2014/main" id="{0C3BF161-4E15-0A86-1905-8421AF324097}"/>
              </a:ext>
            </a:extLst>
          </p:cNvPr>
          <p:cNvSpPr txBox="1"/>
          <p:nvPr/>
        </p:nvSpPr>
        <p:spPr>
          <a:xfrm>
            <a:off x="6448424" y="1504696"/>
            <a:ext cx="5455789" cy="443711"/>
          </a:xfrm>
          <a:prstGeom prst="rect">
            <a:avLst/>
          </a:prstGeom>
        </p:spPr>
        <p:txBody>
          <a:bodyPr vert="horz" wrap="square" lIns="0" tIns="12700" rIns="0" bIns="0" rtlCol="0">
            <a:spAutoFit/>
          </a:bodyPr>
          <a:lstStyle/>
          <a:p>
            <a:pPr marL="241300" marR="5080" indent="-229235" algn="just">
              <a:lnSpc>
                <a:spcPct val="100000"/>
              </a:lnSpc>
              <a:spcBef>
                <a:spcPts val="100"/>
              </a:spcBef>
            </a:pPr>
            <a:r>
              <a:rPr lang="pt-BR" sz="1400" dirty="0">
                <a:solidFill>
                  <a:srgbClr val="FF6100"/>
                </a:solidFill>
                <a:latin typeface="Calibri"/>
                <a:cs typeface="Calibri"/>
              </a:rPr>
              <a:t>–</a:t>
            </a:r>
            <a:r>
              <a:rPr lang="pt-BR" sz="1400" spc="295" dirty="0">
                <a:solidFill>
                  <a:srgbClr val="FF6100"/>
                </a:solidFill>
                <a:latin typeface="Calibri"/>
                <a:cs typeface="Calibri"/>
              </a:rPr>
              <a:t>  </a:t>
            </a:r>
            <a:r>
              <a:rPr lang="pt-BR" sz="1400" b="1" dirty="0">
                <a:latin typeface="Calibri"/>
                <a:cs typeface="Calibri"/>
              </a:rPr>
              <a:t>Europa:</a:t>
            </a:r>
            <a:r>
              <a:rPr lang="pt-BR" sz="1400" b="1" spc="-60" dirty="0">
                <a:latin typeface="Calibri"/>
                <a:cs typeface="Calibri"/>
              </a:rPr>
              <a:t> </a:t>
            </a:r>
            <a:r>
              <a:rPr lang="pt-BR" sz="1400" dirty="0">
                <a:latin typeface="Calibri"/>
                <a:cs typeface="Calibri"/>
              </a:rPr>
              <a:t>crescimento</a:t>
            </a:r>
            <a:r>
              <a:rPr lang="pt-BR" sz="1400" spc="-80" dirty="0">
                <a:latin typeface="Calibri"/>
                <a:cs typeface="Calibri"/>
              </a:rPr>
              <a:t> </a:t>
            </a:r>
            <a:r>
              <a:rPr lang="pt-BR" sz="1400" dirty="0">
                <a:latin typeface="Calibri"/>
                <a:cs typeface="Calibri"/>
              </a:rPr>
              <a:t>baixo</a:t>
            </a:r>
            <a:r>
              <a:rPr lang="pt-BR" sz="1400" spc="-65" dirty="0">
                <a:latin typeface="Calibri"/>
                <a:cs typeface="Calibri"/>
              </a:rPr>
              <a:t> </a:t>
            </a:r>
            <a:r>
              <a:rPr lang="pt-BR" sz="1400" dirty="0">
                <a:latin typeface="Calibri"/>
                <a:cs typeface="Calibri"/>
              </a:rPr>
              <a:t>e</a:t>
            </a:r>
            <a:r>
              <a:rPr lang="pt-BR" sz="1400" spc="-25" dirty="0">
                <a:latin typeface="Calibri"/>
                <a:cs typeface="Calibri"/>
              </a:rPr>
              <a:t> </a:t>
            </a:r>
            <a:r>
              <a:rPr lang="pt-BR" sz="1400" spc="-20" dirty="0">
                <a:latin typeface="Calibri"/>
                <a:cs typeface="Calibri"/>
              </a:rPr>
              <a:t>mais </a:t>
            </a:r>
            <a:r>
              <a:rPr lang="pt-BR" sz="1400" dirty="0">
                <a:latin typeface="Calibri"/>
                <a:cs typeface="Calibri"/>
              </a:rPr>
              <a:t>cortes</a:t>
            </a:r>
            <a:r>
              <a:rPr lang="pt-BR" sz="1400" spc="-55" dirty="0">
                <a:latin typeface="Calibri"/>
                <a:cs typeface="Calibri"/>
              </a:rPr>
              <a:t> </a:t>
            </a:r>
            <a:r>
              <a:rPr lang="pt-BR" sz="1400" dirty="0">
                <a:latin typeface="Calibri"/>
                <a:cs typeface="Calibri"/>
              </a:rPr>
              <a:t>de</a:t>
            </a:r>
            <a:r>
              <a:rPr lang="pt-BR" sz="1400" spc="-35" dirty="0">
                <a:latin typeface="Calibri"/>
                <a:cs typeface="Calibri"/>
              </a:rPr>
              <a:t> </a:t>
            </a:r>
            <a:r>
              <a:rPr lang="pt-BR" sz="1400" spc="-10" dirty="0">
                <a:latin typeface="Calibri"/>
                <a:cs typeface="Calibri"/>
              </a:rPr>
              <a:t>juros</a:t>
            </a:r>
            <a:r>
              <a:rPr lang="pt-BR" sz="1400" spc="-45" dirty="0">
                <a:latin typeface="Calibri"/>
                <a:cs typeface="Calibri"/>
              </a:rPr>
              <a:t> </a:t>
            </a:r>
            <a:r>
              <a:rPr lang="pt-BR" sz="1400" dirty="0">
                <a:latin typeface="Calibri"/>
                <a:cs typeface="Calibri"/>
              </a:rPr>
              <a:t>justificam</a:t>
            </a:r>
            <a:r>
              <a:rPr lang="pt-BR" sz="1400" spc="-60" dirty="0">
                <a:latin typeface="Calibri"/>
                <a:cs typeface="Calibri"/>
              </a:rPr>
              <a:t> </a:t>
            </a:r>
            <a:r>
              <a:rPr lang="pt-BR" sz="1400" dirty="0">
                <a:latin typeface="Calibri"/>
                <a:cs typeface="Calibri"/>
              </a:rPr>
              <a:t>um</a:t>
            </a:r>
            <a:r>
              <a:rPr lang="pt-BR" sz="1400" spc="-30" dirty="0">
                <a:latin typeface="Calibri"/>
                <a:cs typeface="Calibri"/>
              </a:rPr>
              <a:t> </a:t>
            </a:r>
            <a:r>
              <a:rPr lang="pt-BR" sz="1400" spc="-20" dirty="0">
                <a:latin typeface="Calibri"/>
                <a:cs typeface="Calibri"/>
              </a:rPr>
              <a:t>Euro </a:t>
            </a:r>
            <a:r>
              <a:rPr lang="pt-BR" sz="1400" dirty="0">
                <a:latin typeface="Calibri"/>
                <a:cs typeface="Calibri"/>
              </a:rPr>
              <a:t>na</a:t>
            </a:r>
            <a:r>
              <a:rPr lang="pt-BR" sz="1400" spc="-15" dirty="0">
                <a:latin typeface="Calibri"/>
                <a:cs typeface="Calibri"/>
              </a:rPr>
              <a:t> </a:t>
            </a:r>
            <a:r>
              <a:rPr lang="pt-BR" sz="1400" dirty="0">
                <a:latin typeface="Calibri"/>
                <a:cs typeface="Calibri"/>
              </a:rPr>
              <a:t>paridade</a:t>
            </a:r>
            <a:r>
              <a:rPr lang="pt-BR" sz="1400" spc="-40" dirty="0">
                <a:latin typeface="Calibri"/>
                <a:cs typeface="Calibri"/>
              </a:rPr>
              <a:t> </a:t>
            </a:r>
            <a:r>
              <a:rPr lang="pt-BR" sz="1400" dirty="0">
                <a:latin typeface="Calibri"/>
                <a:cs typeface="Calibri"/>
              </a:rPr>
              <a:t>contra</a:t>
            </a:r>
            <a:r>
              <a:rPr lang="pt-BR" sz="1400" spc="-25" dirty="0">
                <a:latin typeface="Calibri"/>
                <a:cs typeface="Calibri"/>
              </a:rPr>
              <a:t> </a:t>
            </a:r>
            <a:r>
              <a:rPr lang="pt-BR" sz="1400" dirty="0">
                <a:latin typeface="Calibri"/>
                <a:cs typeface="Calibri"/>
              </a:rPr>
              <a:t>o</a:t>
            </a:r>
            <a:r>
              <a:rPr lang="pt-BR" sz="1400" spc="-20" dirty="0">
                <a:latin typeface="Calibri"/>
                <a:cs typeface="Calibri"/>
              </a:rPr>
              <a:t> </a:t>
            </a:r>
            <a:r>
              <a:rPr lang="pt-BR" sz="1400" spc="-10" dirty="0">
                <a:latin typeface="Calibri"/>
                <a:cs typeface="Calibri"/>
              </a:rPr>
              <a:t>dólar.</a:t>
            </a:r>
            <a:endParaRPr lang="pt-BR" sz="1400" dirty="0">
              <a:latin typeface="Calibri"/>
              <a:cs typeface="Calibri"/>
            </a:endParaRPr>
          </a:p>
        </p:txBody>
      </p:sp>
      <p:sp>
        <p:nvSpPr>
          <p:cNvPr id="67" name="object 28">
            <a:extLst>
              <a:ext uri="{FF2B5EF4-FFF2-40B4-BE49-F238E27FC236}">
                <a16:creationId xmlns:a16="http://schemas.microsoft.com/office/drawing/2014/main" id="{49817BE8-E5DF-0D47-BF63-766D0ACB95F8}"/>
              </a:ext>
            </a:extLst>
          </p:cNvPr>
          <p:cNvSpPr txBox="1"/>
          <p:nvPr/>
        </p:nvSpPr>
        <p:spPr>
          <a:xfrm>
            <a:off x="6448425" y="2115311"/>
            <a:ext cx="5464175" cy="443711"/>
          </a:xfrm>
          <a:prstGeom prst="rect">
            <a:avLst/>
          </a:prstGeom>
        </p:spPr>
        <p:txBody>
          <a:bodyPr vert="horz" wrap="square" lIns="0" tIns="12700" rIns="0" bIns="0" rtlCol="0">
            <a:spAutoFit/>
          </a:bodyPr>
          <a:lstStyle/>
          <a:p>
            <a:pPr marL="241300" marR="5080" indent="-229235">
              <a:lnSpc>
                <a:spcPct val="100000"/>
              </a:lnSpc>
              <a:spcBef>
                <a:spcPts val="100"/>
              </a:spcBef>
              <a:tabLst>
                <a:tab pos="241300" algn="l"/>
              </a:tabLst>
            </a:pPr>
            <a:r>
              <a:rPr lang="pt-BR" sz="1400" spc="-50" dirty="0">
                <a:solidFill>
                  <a:srgbClr val="FF6100"/>
                </a:solidFill>
                <a:latin typeface="Calibri"/>
                <a:cs typeface="Calibri"/>
              </a:rPr>
              <a:t>–</a:t>
            </a:r>
            <a:r>
              <a:rPr lang="pt-BR" sz="1400" dirty="0">
                <a:solidFill>
                  <a:srgbClr val="FF6100"/>
                </a:solidFill>
                <a:latin typeface="Calibri"/>
                <a:cs typeface="Calibri"/>
              </a:rPr>
              <a:t>	</a:t>
            </a:r>
            <a:r>
              <a:rPr lang="pt-BR" sz="1400" b="1" dirty="0">
                <a:latin typeface="Calibri"/>
                <a:cs typeface="Calibri"/>
              </a:rPr>
              <a:t>América</a:t>
            </a:r>
            <a:r>
              <a:rPr lang="pt-BR" sz="1400" b="1" spc="65" dirty="0">
                <a:latin typeface="Calibri"/>
                <a:cs typeface="Calibri"/>
              </a:rPr>
              <a:t> </a:t>
            </a:r>
            <a:r>
              <a:rPr lang="pt-BR" sz="1400" b="1" dirty="0">
                <a:latin typeface="Calibri"/>
                <a:cs typeface="Calibri"/>
              </a:rPr>
              <a:t>Latina:</a:t>
            </a:r>
            <a:r>
              <a:rPr lang="pt-BR" sz="1400" b="1" spc="90" dirty="0">
                <a:latin typeface="Calibri"/>
                <a:cs typeface="Calibri"/>
              </a:rPr>
              <a:t> </a:t>
            </a:r>
            <a:r>
              <a:rPr lang="pt-BR" sz="1400" spc="-10" dirty="0">
                <a:latin typeface="Calibri"/>
                <a:cs typeface="Calibri"/>
              </a:rPr>
              <a:t>pequenas </a:t>
            </a:r>
            <a:r>
              <a:rPr lang="pt-BR" sz="1400" dirty="0">
                <a:latin typeface="Calibri"/>
                <a:cs typeface="Calibri"/>
              </a:rPr>
              <a:t>revisões</a:t>
            </a:r>
            <a:r>
              <a:rPr lang="pt-BR" sz="1400" spc="-30" dirty="0">
                <a:latin typeface="Calibri"/>
                <a:cs typeface="Calibri"/>
              </a:rPr>
              <a:t> </a:t>
            </a:r>
            <a:r>
              <a:rPr lang="pt-BR" sz="1400" dirty="0">
                <a:latin typeface="Calibri"/>
                <a:cs typeface="Calibri"/>
              </a:rPr>
              <a:t>de</a:t>
            </a:r>
            <a:r>
              <a:rPr lang="pt-BR" sz="1400" spc="-25" dirty="0">
                <a:latin typeface="Calibri"/>
                <a:cs typeface="Calibri"/>
              </a:rPr>
              <a:t> </a:t>
            </a:r>
            <a:r>
              <a:rPr lang="pt-BR" sz="1400" dirty="0">
                <a:latin typeface="Calibri"/>
                <a:cs typeface="Calibri"/>
              </a:rPr>
              <a:t>crescimento,</a:t>
            </a:r>
            <a:r>
              <a:rPr lang="pt-BR" sz="1400" spc="-90" dirty="0">
                <a:latin typeface="Calibri"/>
                <a:cs typeface="Calibri"/>
              </a:rPr>
              <a:t> </a:t>
            </a:r>
            <a:r>
              <a:rPr lang="pt-BR" sz="1400" dirty="0">
                <a:latin typeface="Calibri"/>
                <a:cs typeface="Calibri"/>
              </a:rPr>
              <a:t>com</a:t>
            </a:r>
            <a:r>
              <a:rPr lang="pt-BR" sz="1400" spc="-30" dirty="0">
                <a:latin typeface="Calibri"/>
                <a:cs typeface="Calibri"/>
              </a:rPr>
              <a:t> </a:t>
            </a:r>
            <a:r>
              <a:rPr lang="pt-BR" sz="1400" spc="-20" dirty="0">
                <a:latin typeface="Calibri"/>
                <a:cs typeface="Calibri"/>
              </a:rPr>
              <a:t>viés </a:t>
            </a:r>
            <a:r>
              <a:rPr lang="pt-BR" sz="1400" dirty="0">
                <a:latin typeface="Calibri"/>
                <a:cs typeface="Calibri"/>
              </a:rPr>
              <a:t>altista</a:t>
            </a:r>
            <a:r>
              <a:rPr lang="pt-BR" sz="1400" spc="-20" dirty="0">
                <a:latin typeface="Calibri"/>
                <a:cs typeface="Calibri"/>
              </a:rPr>
              <a:t> </a:t>
            </a:r>
            <a:r>
              <a:rPr lang="pt-BR" sz="1400" dirty="0">
                <a:latin typeface="Calibri"/>
                <a:cs typeface="Calibri"/>
              </a:rPr>
              <a:t>para</a:t>
            </a:r>
            <a:r>
              <a:rPr lang="pt-BR" sz="1400" spc="-25" dirty="0">
                <a:latin typeface="Calibri"/>
                <a:cs typeface="Calibri"/>
              </a:rPr>
              <a:t> </a:t>
            </a:r>
            <a:r>
              <a:rPr lang="pt-BR" sz="1400" dirty="0">
                <a:latin typeface="Calibri"/>
                <a:cs typeface="Calibri"/>
              </a:rPr>
              <a:t>a</a:t>
            </a:r>
            <a:r>
              <a:rPr lang="pt-BR" sz="1400" spc="-15" dirty="0">
                <a:latin typeface="Calibri"/>
                <a:cs typeface="Calibri"/>
              </a:rPr>
              <a:t> </a:t>
            </a:r>
            <a:r>
              <a:rPr lang="pt-BR" sz="1400" spc="-10" dirty="0">
                <a:latin typeface="Calibri"/>
                <a:cs typeface="Calibri"/>
              </a:rPr>
              <a:t>inflação.</a:t>
            </a:r>
            <a:endParaRPr lang="pt-BR" sz="1400" dirty="0">
              <a:latin typeface="Calibri"/>
              <a:cs typeface="Calibri"/>
            </a:endParaRPr>
          </a:p>
        </p:txBody>
      </p:sp>
      <p:sp>
        <p:nvSpPr>
          <p:cNvPr id="68" name="CaixaDeTexto 67">
            <a:extLst>
              <a:ext uri="{FF2B5EF4-FFF2-40B4-BE49-F238E27FC236}">
                <a16:creationId xmlns:a16="http://schemas.microsoft.com/office/drawing/2014/main" id="{03A3D6C6-0836-900B-4EEA-6C646A9A0A01}"/>
              </a:ext>
            </a:extLst>
          </p:cNvPr>
          <p:cNvSpPr txBox="1"/>
          <p:nvPr/>
        </p:nvSpPr>
        <p:spPr>
          <a:xfrm>
            <a:off x="8133396" y="6320976"/>
            <a:ext cx="3998595" cy="276999"/>
          </a:xfrm>
          <a:prstGeom prst="rect">
            <a:avLst/>
          </a:prstGeom>
          <a:noFill/>
        </p:spPr>
        <p:txBody>
          <a:bodyPr wrap="none" rtlCol="0">
            <a:spAutoFit/>
          </a:bodyPr>
          <a:lstStyle/>
          <a:p>
            <a:pPr algn="r"/>
            <a:r>
              <a:rPr lang="pt-BR" sz="1200" dirty="0">
                <a:solidFill>
                  <a:srgbClr val="FF0000"/>
                </a:solidFill>
                <a:latin typeface="Open Sans" panose="020B0606030504020204" pitchFamily="34" charset="0"/>
                <a:ea typeface="Open Sans" panose="020B0606030504020204" pitchFamily="34" charset="0"/>
                <a:cs typeface="Open Sans" panose="020B0606030504020204" pitchFamily="34" charset="0"/>
              </a:rPr>
              <a:t>Fonte: Perspectivas Econômicas Itaú – Fevereiro 2025</a:t>
            </a:r>
          </a:p>
        </p:txBody>
      </p:sp>
      <p:pic>
        <p:nvPicPr>
          <p:cNvPr id="144" name="Imagem 143">
            <a:extLst>
              <a:ext uri="{FF2B5EF4-FFF2-40B4-BE49-F238E27FC236}">
                <a16:creationId xmlns:a16="http://schemas.microsoft.com/office/drawing/2014/main" id="{04629BFB-91FA-56EC-F77A-81FC18D1E61B}"/>
              </a:ext>
            </a:extLst>
          </p:cNvPr>
          <p:cNvPicPr>
            <a:picLocks noChangeAspect="1"/>
          </p:cNvPicPr>
          <p:nvPr/>
        </p:nvPicPr>
        <p:blipFill>
          <a:blip r:embed="rId2"/>
          <a:stretch>
            <a:fillRect/>
          </a:stretch>
        </p:blipFill>
        <p:spPr>
          <a:xfrm>
            <a:off x="6375400" y="3872264"/>
            <a:ext cx="5613400" cy="2243970"/>
          </a:xfrm>
          <a:prstGeom prst="rect">
            <a:avLst/>
          </a:prstGeom>
        </p:spPr>
      </p:pic>
      <p:sp>
        <p:nvSpPr>
          <p:cNvPr id="145" name="Retângulo 144">
            <a:extLst>
              <a:ext uri="{FF2B5EF4-FFF2-40B4-BE49-F238E27FC236}">
                <a16:creationId xmlns:a16="http://schemas.microsoft.com/office/drawing/2014/main" id="{778D1DFB-1B22-C0DB-4BA8-5DD183E7D0B8}"/>
              </a:ext>
            </a:extLst>
          </p:cNvPr>
          <p:cNvSpPr/>
          <p:nvPr/>
        </p:nvSpPr>
        <p:spPr>
          <a:xfrm>
            <a:off x="0" y="6621517"/>
            <a:ext cx="12192000" cy="236483"/>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47" name="Imagem 146">
            <a:extLst>
              <a:ext uri="{FF2B5EF4-FFF2-40B4-BE49-F238E27FC236}">
                <a16:creationId xmlns:a16="http://schemas.microsoft.com/office/drawing/2014/main" id="{8DF8AB5C-9E2C-4E57-67FD-9D6206535444}"/>
              </a:ext>
            </a:extLst>
          </p:cNvPr>
          <p:cNvPicPr>
            <a:picLocks noChangeAspect="1"/>
          </p:cNvPicPr>
          <p:nvPr/>
        </p:nvPicPr>
        <p:blipFill>
          <a:blip r:embed="rId3"/>
          <a:stretch>
            <a:fillRect/>
          </a:stretch>
        </p:blipFill>
        <p:spPr>
          <a:xfrm>
            <a:off x="493307" y="3478115"/>
            <a:ext cx="4789894" cy="3143613"/>
          </a:xfrm>
          <a:prstGeom prst="rect">
            <a:avLst/>
          </a:prstGeom>
        </p:spPr>
      </p:pic>
      <p:pic>
        <p:nvPicPr>
          <p:cNvPr id="149" name="Imagem 148">
            <a:extLst>
              <a:ext uri="{FF2B5EF4-FFF2-40B4-BE49-F238E27FC236}">
                <a16:creationId xmlns:a16="http://schemas.microsoft.com/office/drawing/2014/main" id="{07178A52-3FFE-DC1E-C799-49372D6A0899}"/>
              </a:ext>
            </a:extLst>
          </p:cNvPr>
          <p:cNvPicPr>
            <a:picLocks noChangeAspect="1"/>
          </p:cNvPicPr>
          <p:nvPr/>
        </p:nvPicPr>
        <p:blipFill>
          <a:blip r:embed="rId4"/>
          <a:stretch>
            <a:fillRect/>
          </a:stretch>
        </p:blipFill>
        <p:spPr>
          <a:xfrm>
            <a:off x="537945" y="3279753"/>
            <a:ext cx="2446555" cy="254382"/>
          </a:xfrm>
          <a:prstGeom prst="rect">
            <a:avLst/>
          </a:prstGeom>
        </p:spPr>
      </p:pic>
    </p:spTree>
    <p:extLst>
      <p:ext uri="{BB962C8B-B14F-4D97-AF65-F5344CB8AC3E}">
        <p14:creationId xmlns:p14="http://schemas.microsoft.com/office/powerpoint/2010/main" val="21684496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872941-F4AD-E909-8374-CAE846B4AEA9}"/>
            </a:ext>
          </a:extLst>
        </p:cNvPr>
        <p:cNvGrpSpPr/>
        <p:nvPr/>
      </p:nvGrpSpPr>
      <p:grpSpPr>
        <a:xfrm>
          <a:off x="0" y="0"/>
          <a:ext cx="0" cy="0"/>
          <a:chOff x="0" y="0"/>
          <a:chExt cx="0" cy="0"/>
        </a:xfrm>
      </p:grpSpPr>
      <p:grpSp>
        <p:nvGrpSpPr>
          <p:cNvPr id="40" name="Agrupar 39">
            <a:extLst>
              <a:ext uri="{FF2B5EF4-FFF2-40B4-BE49-F238E27FC236}">
                <a16:creationId xmlns:a16="http://schemas.microsoft.com/office/drawing/2014/main" id="{A0B3B4A1-70B7-3398-A8D8-F48DBC3E1204}"/>
              </a:ext>
            </a:extLst>
          </p:cNvPr>
          <p:cNvGrpSpPr/>
          <p:nvPr/>
        </p:nvGrpSpPr>
        <p:grpSpPr>
          <a:xfrm>
            <a:off x="-242203" y="0"/>
            <a:ext cx="160867" cy="1544673"/>
            <a:chOff x="6015566" y="2656663"/>
            <a:chExt cx="160867" cy="1544673"/>
          </a:xfrm>
        </p:grpSpPr>
        <p:sp>
          <p:nvSpPr>
            <p:cNvPr id="41" name="Retângulo 40">
              <a:extLst>
                <a:ext uri="{FF2B5EF4-FFF2-40B4-BE49-F238E27FC236}">
                  <a16:creationId xmlns:a16="http://schemas.microsoft.com/office/drawing/2014/main" id="{CE78EF9F-8DC6-6EA0-478A-FC0D076A9477}"/>
                </a:ext>
              </a:extLst>
            </p:cNvPr>
            <p:cNvSpPr/>
            <p:nvPr/>
          </p:nvSpPr>
          <p:spPr>
            <a:xfrm>
              <a:off x="6015566" y="2656663"/>
              <a:ext cx="160867" cy="1608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2" name="Retângulo 41">
              <a:extLst>
                <a:ext uri="{FF2B5EF4-FFF2-40B4-BE49-F238E27FC236}">
                  <a16:creationId xmlns:a16="http://schemas.microsoft.com/office/drawing/2014/main" id="{5EF2F7EE-23EB-0359-3933-8E0EE494C1AB}"/>
                </a:ext>
              </a:extLst>
            </p:cNvPr>
            <p:cNvSpPr/>
            <p:nvPr/>
          </p:nvSpPr>
          <p:spPr>
            <a:xfrm>
              <a:off x="6015566" y="2890390"/>
              <a:ext cx="160867" cy="1608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3" name="Retângulo 42">
              <a:extLst>
                <a:ext uri="{FF2B5EF4-FFF2-40B4-BE49-F238E27FC236}">
                  <a16:creationId xmlns:a16="http://schemas.microsoft.com/office/drawing/2014/main" id="{42149C5E-BA46-784A-AC48-F4A4ACE435BE}"/>
                </a:ext>
              </a:extLst>
            </p:cNvPr>
            <p:cNvSpPr/>
            <p:nvPr/>
          </p:nvSpPr>
          <p:spPr>
            <a:xfrm>
              <a:off x="6015566" y="3124117"/>
              <a:ext cx="160867" cy="1608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4" name="Retângulo 43">
              <a:extLst>
                <a:ext uri="{FF2B5EF4-FFF2-40B4-BE49-F238E27FC236}">
                  <a16:creationId xmlns:a16="http://schemas.microsoft.com/office/drawing/2014/main" id="{3FCBC213-13E2-2CCF-DE71-2739FAFCCC62}"/>
                </a:ext>
              </a:extLst>
            </p:cNvPr>
            <p:cNvSpPr/>
            <p:nvPr/>
          </p:nvSpPr>
          <p:spPr>
            <a:xfrm>
              <a:off x="6015566" y="3353205"/>
              <a:ext cx="160867" cy="1608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5" name="Retângulo 44">
              <a:extLst>
                <a:ext uri="{FF2B5EF4-FFF2-40B4-BE49-F238E27FC236}">
                  <a16:creationId xmlns:a16="http://schemas.microsoft.com/office/drawing/2014/main" id="{EDC98946-AD62-FB43-1203-686FC0ED2FC1}"/>
                </a:ext>
              </a:extLst>
            </p:cNvPr>
            <p:cNvSpPr/>
            <p:nvPr/>
          </p:nvSpPr>
          <p:spPr>
            <a:xfrm>
              <a:off x="6015566" y="3582293"/>
              <a:ext cx="160867" cy="1608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6" name="Retângulo 45">
              <a:extLst>
                <a:ext uri="{FF2B5EF4-FFF2-40B4-BE49-F238E27FC236}">
                  <a16:creationId xmlns:a16="http://schemas.microsoft.com/office/drawing/2014/main" id="{6C93494E-4086-F84E-B6AB-5C3FB4CCA29F}"/>
                </a:ext>
              </a:extLst>
            </p:cNvPr>
            <p:cNvSpPr/>
            <p:nvPr/>
          </p:nvSpPr>
          <p:spPr>
            <a:xfrm>
              <a:off x="6015566" y="3811381"/>
              <a:ext cx="160867" cy="1608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7" name="Retângulo 46">
              <a:extLst>
                <a:ext uri="{FF2B5EF4-FFF2-40B4-BE49-F238E27FC236}">
                  <a16:creationId xmlns:a16="http://schemas.microsoft.com/office/drawing/2014/main" id="{6D0DCBB3-E14D-2B25-81B3-70D6C9DF7CA2}"/>
                </a:ext>
              </a:extLst>
            </p:cNvPr>
            <p:cNvSpPr/>
            <p:nvPr/>
          </p:nvSpPr>
          <p:spPr>
            <a:xfrm>
              <a:off x="6015566" y="4040469"/>
              <a:ext cx="160867" cy="1608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grpSp>
      <p:sp>
        <p:nvSpPr>
          <p:cNvPr id="6" name="Retângulo 5">
            <a:extLst>
              <a:ext uri="{FF2B5EF4-FFF2-40B4-BE49-F238E27FC236}">
                <a16:creationId xmlns:a16="http://schemas.microsoft.com/office/drawing/2014/main" id="{B45B99A2-1206-E545-2157-DCCD564E3875}"/>
              </a:ext>
            </a:extLst>
          </p:cNvPr>
          <p:cNvSpPr/>
          <p:nvPr/>
        </p:nvSpPr>
        <p:spPr>
          <a:xfrm>
            <a:off x="-81336" y="-15231"/>
            <a:ext cx="12273336" cy="2489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 name="object 2">
            <a:extLst>
              <a:ext uri="{FF2B5EF4-FFF2-40B4-BE49-F238E27FC236}">
                <a16:creationId xmlns:a16="http://schemas.microsoft.com/office/drawing/2014/main" id="{15823BBC-DCED-8A1E-851E-5BC6D0500509}"/>
              </a:ext>
            </a:extLst>
          </p:cNvPr>
          <p:cNvSpPr txBox="1">
            <a:spLocks noGrp="1"/>
          </p:cNvSpPr>
          <p:nvPr>
            <p:ph type="title"/>
          </p:nvPr>
        </p:nvSpPr>
        <p:spPr>
          <a:xfrm>
            <a:off x="192953" y="353635"/>
            <a:ext cx="8637270" cy="393056"/>
          </a:xfrm>
          <a:prstGeom prst="rect">
            <a:avLst/>
          </a:prstGeom>
        </p:spPr>
        <p:txBody>
          <a:bodyPr vert="horz" wrap="square" lIns="0" tIns="12065" rIns="0" bIns="0" rtlCol="0">
            <a:spAutoFit/>
          </a:bodyPr>
          <a:lstStyle/>
          <a:p>
            <a:pPr marL="12700">
              <a:lnSpc>
                <a:spcPct val="100000"/>
              </a:lnSpc>
              <a:spcBef>
                <a:spcPts val="95"/>
              </a:spcBef>
            </a:pPr>
            <a:r>
              <a:rPr lang="pt-BR" dirty="0"/>
              <a:t>Pesquisa da Febraban </a:t>
            </a:r>
            <a:endParaRPr spc="-20" dirty="0"/>
          </a:p>
        </p:txBody>
      </p:sp>
      <p:sp>
        <p:nvSpPr>
          <p:cNvPr id="2" name="CaixaDeTexto 1">
            <a:extLst>
              <a:ext uri="{FF2B5EF4-FFF2-40B4-BE49-F238E27FC236}">
                <a16:creationId xmlns:a16="http://schemas.microsoft.com/office/drawing/2014/main" id="{78CBEEA4-B7FF-81E7-8E2D-DB1535AC6188}"/>
              </a:ext>
            </a:extLst>
          </p:cNvPr>
          <p:cNvSpPr txBox="1"/>
          <p:nvPr/>
        </p:nvSpPr>
        <p:spPr>
          <a:xfrm>
            <a:off x="7479719" y="6346193"/>
            <a:ext cx="4710328" cy="276999"/>
          </a:xfrm>
          <a:prstGeom prst="rect">
            <a:avLst/>
          </a:prstGeom>
          <a:noFill/>
        </p:spPr>
        <p:txBody>
          <a:bodyPr wrap="none" rtlCol="0">
            <a:spAutoFit/>
          </a:bodyPr>
          <a:lstStyle/>
          <a:p>
            <a:pPr algn="r"/>
            <a:r>
              <a:rPr lang="pt-BR" sz="1200" dirty="0">
                <a:solidFill>
                  <a:srgbClr val="FF0000"/>
                </a:solidFill>
                <a:latin typeface="Open Sans" panose="020B0606030504020204" pitchFamily="34" charset="0"/>
                <a:ea typeface="Open Sans" panose="020B0606030504020204" pitchFamily="34" charset="0"/>
                <a:cs typeface="Open Sans" panose="020B0606030504020204" pitchFamily="34" charset="0"/>
              </a:rPr>
              <a:t>Fonte: Pesquisa Febraban Economia Bancaria Fev25 - Febraban</a:t>
            </a:r>
          </a:p>
        </p:txBody>
      </p:sp>
      <p:sp>
        <p:nvSpPr>
          <p:cNvPr id="3" name="Retângulo 2">
            <a:extLst>
              <a:ext uri="{FF2B5EF4-FFF2-40B4-BE49-F238E27FC236}">
                <a16:creationId xmlns:a16="http://schemas.microsoft.com/office/drawing/2014/main" id="{B87CAD65-A038-6E10-5E71-FE73E410939A}"/>
              </a:ext>
            </a:extLst>
          </p:cNvPr>
          <p:cNvSpPr/>
          <p:nvPr/>
        </p:nvSpPr>
        <p:spPr>
          <a:xfrm>
            <a:off x="0" y="6621517"/>
            <a:ext cx="12192000" cy="236483"/>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8" name="Imagem 7">
            <a:extLst>
              <a:ext uri="{FF2B5EF4-FFF2-40B4-BE49-F238E27FC236}">
                <a16:creationId xmlns:a16="http://schemas.microsoft.com/office/drawing/2014/main" id="{8CEACDC4-C503-5F89-F668-0E9C9649126B}"/>
              </a:ext>
            </a:extLst>
          </p:cNvPr>
          <p:cNvPicPr>
            <a:picLocks noChangeAspect="1"/>
          </p:cNvPicPr>
          <p:nvPr/>
        </p:nvPicPr>
        <p:blipFill>
          <a:blip r:embed="rId2"/>
          <a:stretch>
            <a:fillRect/>
          </a:stretch>
        </p:blipFill>
        <p:spPr>
          <a:xfrm>
            <a:off x="906525" y="842643"/>
            <a:ext cx="10443645" cy="5390631"/>
          </a:xfrm>
          <a:prstGeom prst="rect">
            <a:avLst/>
          </a:prstGeom>
        </p:spPr>
      </p:pic>
    </p:spTree>
    <p:extLst>
      <p:ext uri="{BB962C8B-B14F-4D97-AF65-F5344CB8AC3E}">
        <p14:creationId xmlns:p14="http://schemas.microsoft.com/office/powerpoint/2010/main" val="21100074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descr="Padrão do plano de fundo&#10;&#10;Descrição gerada automaticamente com confiança baixa">
            <a:extLst>
              <a:ext uri="{FF2B5EF4-FFF2-40B4-BE49-F238E27FC236}">
                <a16:creationId xmlns:a16="http://schemas.microsoft.com/office/drawing/2014/main" id="{3FF33BED-8F61-C0E7-326B-96D19429476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936" r="652"/>
          <a:stretch/>
        </p:blipFill>
        <p:spPr>
          <a:xfrm>
            <a:off x="-1" y="0"/>
            <a:ext cx="12192001" cy="6915007"/>
          </a:xfrm>
          <a:prstGeom prst="rect">
            <a:avLst/>
          </a:prstGeom>
        </p:spPr>
      </p:pic>
      <p:sp>
        <p:nvSpPr>
          <p:cNvPr id="14" name="Retângulo 13">
            <a:extLst>
              <a:ext uri="{FF2B5EF4-FFF2-40B4-BE49-F238E27FC236}">
                <a16:creationId xmlns:a16="http://schemas.microsoft.com/office/drawing/2014/main" id="{A4E73D05-5808-D5B9-1CE8-EB9ABC8DACFC}"/>
              </a:ext>
            </a:extLst>
          </p:cNvPr>
          <p:cNvSpPr/>
          <p:nvPr/>
        </p:nvSpPr>
        <p:spPr>
          <a:xfrm flipH="1">
            <a:off x="0" y="0"/>
            <a:ext cx="12192001" cy="6858000"/>
          </a:xfrm>
          <a:prstGeom prst="rect">
            <a:avLst/>
          </a:prstGeom>
          <a:solidFill>
            <a:schemeClr val="tx2">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119" name="Retângulo 118">
            <a:extLst>
              <a:ext uri="{FF2B5EF4-FFF2-40B4-BE49-F238E27FC236}">
                <a16:creationId xmlns:a16="http://schemas.microsoft.com/office/drawing/2014/main" id="{D19BB0B3-A522-4F31-955E-6DCBBDFA2D1E}"/>
              </a:ext>
            </a:extLst>
          </p:cNvPr>
          <p:cNvSpPr/>
          <p:nvPr/>
        </p:nvSpPr>
        <p:spPr>
          <a:xfrm>
            <a:off x="-1" y="4793029"/>
            <a:ext cx="10440000" cy="18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18" name="CaixaDeTexto 117">
            <a:extLst>
              <a:ext uri="{FF2B5EF4-FFF2-40B4-BE49-F238E27FC236}">
                <a16:creationId xmlns:a16="http://schemas.microsoft.com/office/drawing/2014/main" id="{FE756A19-EC44-4548-9854-D9D99D79F199}"/>
              </a:ext>
            </a:extLst>
          </p:cNvPr>
          <p:cNvSpPr txBox="1"/>
          <p:nvPr/>
        </p:nvSpPr>
        <p:spPr>
          <a:xfrm>
            <a:off x="5155360" y="4228016"/>
            <a:ext cx="6560390" cy="800219"/>
          </a:xfrm>
          <a:prstGeom prst="rect">
            <a:avLst/>
          </a:prstGeom>
          <a:noFill/>
        </p:spPr>
        <p:txBody>
          <a:bodyPr wrap="square" rtlCol="0">
            <a:spAutoFit/>
          </a:bodyPr>
          <a:lstStyle/>
          <a:p>
            <a:r>
              <a:rPr lang="pt-BR" sz="4600" b="1" dirty="0">
                <a:solidFill>
                  <a:schemeClr val="bg1"/>
                </a:solidFill>
                <a:latin typeface="Exo 2" panose="00000500000000000000" pitchFamily="50" charset="0"/>
              </a:rPr>
              <a:t>ATIVIDADE ECONOMICA</a:t>
            </a:r>
          </a:p>
        </p:txBody>
      </p:sp>
      <p:grpSp>
        <p:nvGrpSpPr>
          <p:cNvPr id="6" name="Agrupar 5">
            <a:extLst>
              <a:ext uri="{FF2B5EF4-FFF2-40B4-BE49-F238E27FC236}">
                <a16:creationId xmlns:a16="http://schemas.microsoft.com/office/drawing/2014/main" id="{63A5461B-979C-4F0C-B39F-A4265A93D68C}"/>
              </a:ext>
            </a:extLst>
          </p:cNvPr>
          <p:cNvGrpSpPr/>
          <p:nvPr/>
        </p:nvGrpSpPr>
        <p:grpSpPr>
          <a:xfrm>
            <a:off x="-242203" y="0"/>
            <a:ext cx="160867" cy="1544673"/>
            <a:chOff x="6015566" y="2656663"/>
            <a:chExt cx="160867" cy="1544673"/>
          </a:xfrm>
        </p:grpSpPr>
        <p:sp>
          <p:nvSpPr>
            <p:cNvPr id="7" name="Retângulo 6">
              <a:extLst>
                <a:ext uri="{FF2B5EF4-FFF2-40B4-BE49-F238E27FC236}">
                  <a16:creationId xmlns:a16="http://schemas.microsoft.com/office/drawing/2014/main" id="{800BA2D5-504A-4C45-B3E9-CE1DBB27E364}"/>
                </a:ext>
              </a:extLst>
            </p:cNvPr>
            <p:cNvSpPr/>
            <p:nvPr/>
          </p:nvSpPr>
          <p:spPr>
            <a:xfrm>
              <a:off x="6015566" y="2656663"/>
              <a:ext cx="160867" cy="1608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8" name="Retângulo 7">
              <a:extLst>
                <a:ext uri="{FF2B5EF4-FFF2-40B4-BE49-F238E27FC236}">
                  <a16:creationId xmlns:a16="http://schemas.microsoft.com/office/drawing/2014/main" id="{A76BBE5A-EC04-4212-84CF-F833BA5C71B9}"/>
                </a:ext>
              </a:extLst>
            </p:cNvPr>
            <p:cNvSpPr/>
            <p:nvPr/>
          </p:nvSpPr>
          <p:spPr>
            <a:xfrm>
              <a:off x="6015566" y="2890390"/>
              <a:ext cx="160867" cy="1608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9" name="Retângulo 8">
              <a:extLst>
                <a:ext uri="{FF2B5EF4-FFF2-40B4-BE49-F238E27FC236}">
                  <a16:creationId xmlns:a16="http://schemas.microsoft.com/office/drawing/2014/main" id="{6E3CDC83-04B6-4A04-8372-D2FE8BBF009F}"/>
                </a:ext>
              </a:extLst>
            </p:cNvPr>
            <p:cNvSpPr/>
            <p:nvPr/>
          </p:nvSpPr>
          <p:spPr>
            <a:xfrm>
              <a:off x="6015566" y="3124117"/>
              <a:ext cx="160867" cy="1608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10" name="Retângulo 9">
              <a:extLst>
                <a:ext uri="{FF2B5EF4-FFF2-40B4-BE49-F238E27FC236}">
                  <a16:creationId xmlns:a16="http://schemas.microsoft.com/office/drawing/2014/main" id="{238C2548-A9CB-4870-9EB7-762D2C5F432D}"/>
                </a:ext>
              </a:extLst>
            </p:cNvPr>
            <p:cNvSpPr/>
            <p:nvPr/>
          </p:nvSpPr>
          <p:spPr>
            <a:xfrm>
              <a:off x="6015566" y="3353205"/>
              <a:ext cx="160867" cy="1608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11" name="Retângulo 10">
              <a:extLst>
                <a:ext uri="{FF2B5EF4-FFF2-40B4-BE49-F238E27FC236}">
                  <a16:creationId xmlns:a16="http://schemas.microsoft.com/office/drawing/2014/main" id="{64DE51EB-EB5B-476A-ACA0-7E5E844CC8D0}"/>
                </a:ext>
              </a:extLst>
            </p:cNvPr>
            <p:cNvSpPr/>
            <p:nvPr/>
          </p:nvSpPr>
          <p:spPr>
            <a:xfrm>
              <a:off x="6015566" y="3582293"/>
              <a:ext cx="160867" cy="1608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12" name="Retângulo 11">
              <a:extLst>
                <a:ext uri="{FF2B5EF4-FFF2-40B4-BE49-F238E27FC236}">
                  <a16:creationId xmlns:a16="http://schemas.microsoft.com/office/drawing/2014/main" id="{A1B1E184-5046-4932-A30C-1566495F5A03}"/>
                </a:ext>
              </a:extLst>
            </p:cNvPr>
            <p:cNvSpPr/>
            <p:nvPr/>
          </p:nvSpPr>
          <p:spPr>
            <a:xfrm>
              <a:off x="6015566" y="3811381"/>
              <a:ext cx="160867" cy="1608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13" name="Retângulo 12">
              <a:extLst>
                <a:ext uri="{FF2B5EF4-FFF2-40B4-BE49-F238E27FC236}">
                  <a16:creationId xmlns:a16="http://schemas.microsoft.com/office/drawing/2014/main" id="{05E43A98-0127-4FC1-A951-5194F6BD5E84}"/>
                </a:ext>
              </a:extLst>
            </p:cNvPr>
            <p:cNvSpPr/>
            <p:nvPr/>
          </p:nvSpPr>
          <p:spPr>
            <a:xfrm>
              <a:off x="6015566" y="4040469"/>
              <a:ext cx="160867" cy="1608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grpSp>
      <p:pic>
        <p:nvPicPr>
          <p:cNvPr id="2" name="Gráfico 1">
            <a:extLst>
              <a:ext uri="{FF2B5EF4-FFF2-40B4-BE49-F238E27FC236}">
                <a16:creationId xmlns:a16="http://schemas.microsoft.com/office/drawing/2014/main" id="{92A90244-9EDB-E24C-654D-3239E32276F9}"/>
              </a:ext>
            </a:extLst>
          </p:cNvPr>
          <p:cNvPicPr>
            <a:picLocks noChangeAspect="1"/>
          </p:cNvPicPr>
          <p:nvPr/>
        </p:nvPicPr>
        <p:blipFill>
          <a:blip r:embed="rId3">
            <a:alphaModFix amt="20000"/>
            <a:extLst>
              <a:ext uri="{96DAC541-7B7A-43D3-8B79-37D633B846F1}">
                <asvg:svgBlip xmlns:asvg="http://schemas.microsoft.com/office/drawing/2016/SVG/main" r:embed="rId4"/>
              </a:ext>
            </a:extLst>
          </a:blip>
          <a:stretch>
            <a:fillRect/>
          </a:stretch>
        </p:blipFill>
        <p:spPr>
          <a:xfrm>
            <a:off x="7933872" y="-517648"/>
            <a:ext cx="4846127" cy="4906703"/>
          </a:xfrm>
          <a:prstGeom prst="rect">
            <a:avLst/>
          </a:prstGeom>
        </p:spPr>
      </p:pic>
    </p:spTree>
    <p:extLst>
      <p:ext uri="{BB962C8B-B14F-4D97-AF65-F5344CB8AC3E}">
        <p14:creationId xmlns:p14="http://schemas.microsoft.com/office/powerpoint/2010/main" val="30755255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0CDD0F-9631-92BD-87EA-41DDC44CA896}"/>
            </a:ext>
          </a:extLst>
        </p:cNvPr>
        <p:cNvGrpSpPr/>
        <p:nvPr/>
      </p:nvGrpSpPr>
      <p:grpSpPr>
        <a:xfrm>
          <a:off x="0" y="0"/>
          <a:ext cx="0" cy="0"/>
          <a:chOff x="0" y="0"/>
          <a:chExt cx="0" cy="0"/>
        </a:xfrm>
      </p:grpSpPr>
      <p:grpSp>
        <p:nvGrpSpPr>
          <p:cNvPr id="40" name="Agrupar 39">
            <a:extLst>
              <a:ext uri="{FF2B5EF4-FFF2-40B4-BE49-F238E27FC236}">
                <a16:creationId xmlns:a16="http://schemas.microsoft.com/office/drawing/2014/main" id="{B9741D6C-9947-33F8-D2F1-5FE6B71B81FB}"/>
              </a:ext>
            </a:extLst>
          </p:cNvPr>
          <p:cNvGrpSpPr/>
          <p:nvPr/>
        </p:nvGrpSpPr>
        <p:grpSpPr>
          <a:xfrm>
            <a:off x="-242203" y="0"/>
            <a:ext cx="160867" cy="1544673"/>
            <a:chOff x="6015566" y="2656663"/>
            <a:chExt cx="160867" cy="1544673"/>
          </a:xfrm>
        </p:grpSpPr>
        <p:sp>
          <p:nvSpPr>
            <p:cNvPr id="41" name="Retângulo 40">
              <a:extLst>
                <a:ext uri="{FF2B5EF4-FFF2-40B4-BE49-F238E27FC236}">
                  <a16:creationId xmlns:a16="http://schemas.microsoft.com/office/drawing/2014/main" id="{E394C29D-3840-C1E5-A83F-5E6B5716C4D3}"/>
                </a:ext>
              </a:extLst>
            </p:cNvPr>
            <p:cNvSpPr/>
            <p:nvPr/>
          </p:nvSpPr>
          <p:spPr>
            <a:xfrm>
              <a:off x="6015566" y="2656663"/>
              <a:ext cx="160867" cy="1608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2" name="Retângulo 41">
              <a:extLst>
                <a:ext uri="{FF2B5EF4-FFF2-40B4-BE49-F238E27FC236}">
                  <a16:creationId xmlns:a16="http://schemas.microsoft.com/office/drawing/2014/main" id="{0F858AAD-A0C8-8756-89C0-035AAA9F9B7D}"/>
                </a:ext>
              </a:extLst>
            </p:cNvPr>
            <p:cNvSpPr/>
            <p:nvPr/>
          </p:nvSpPr>
          <p:spPr>
            <a:xfrm>
              <a:off x="6015566" y="2890390"/>
              <a:ext cx="160867" cy="1608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3" name="Retângulo 42">
              <a:extLst>
                <a:ext uri="{FF2B5EF4-FFF2-40B4-BE49-F238E27FC236}">
                  <a16:creationId xmlns:a16="http://schemas.microsoft.com/office/drawing/2014/main" id="{271D3860-C390-6460-2C56-3E7CC9E556AB}"/>
                </a:ext>
              </a:extLst>
            </p:cNvPr>
            <p:cNvSpPr/>
            <p:nvPr/>
          </p:nvSpPr>
          <p:spPr>
            <a:xfrm>
              <a:off x="6015566" y="3124117"/>
              <a:ext cx="160867" cy="1608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4" name="Retângulo 43">
              <a:extLst>
                <a:ext uri="{FF2B5EF4-FFF2-40B4-BE49-F238E27FC236}">
                  <a16:creationId xmlns:a16="http://schemas.microsoft.com/office/drawing/2014/main" id="{2881551D-2592-32F7-D706-3D9D0AF85A6E}"/>
                </a:ext>
              </a:extLst>
            </p:cNvPr>
            <p:cNvSpPr/>
            <p:nvPr/>
          </p:nvSpPr>
          <p:spPr>
            <a:xfrm>
              <a:off x="6015566" y="3353205"/>
              <a:ext cx="160867" cy="1608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5" name="Retângulo 44">
              <a:extLst>
                <a:ext uri="{FF2B5EF4-FFF2-40B4-BE49-F238E27FC236}">
                  <a16:creationId xmlns:a16="http://schemas.microsoft.com/office/drawing/2014/main" id="{76A5A7F5-B8C8-39BE-E84A-338DDC85C6DE}"/>
                </a:ext>
              </a:extLst>
            </p:cNvPr>
            <p:cNvSpPr/>
            <p:nvPr/>
          </p:nvSpPr>
          <p:spPr>
            <a:xfrm>
              <a:off x="6015566" y="3582293"/>
              <a:ext cx="160867" cy="1608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6" name="Retângulo 45">
              <a:extLst>
                <a:ext uri="{FF2B5EF4-FFF2-40B4-BE49-F238E27FC236}">
                  <a16:creationId xmlns:a16="http://schemas.microsoft.com/office/drawing/2014/main" id="{4739D463-9D9A-FE6E-A2AF-03CA772ECFFB}"/>
                </a:ext>
              </a:extLst>
            </p:cNvPr>
            <p:cNvSpPr/>
            <p:nvPr/>
          </p:nvSpPr>
          <p:spPr>
            <a:xfrm>
              <a:off x="6015566" y="3811381"/>
              <a:ext cx="160867" cy="1608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7" name="Retângulo 46">
              <a:extLst>
                <a:ext uri="{FF2B5EF4-FFF2-40B4-BE49-F238E27FC236}">
                  <a16:creationId xmlns:a16="http://schemas.microsoft.com/office/drawing/2014/main" id="{9E3B12AC-8BB6-BA6A-6A3C-ADBE482477C2}"/>
                </a:ext>
              </a:extLst>
            </p:cNvPr>
            <p:cNvSpPr/>
            <p:nvPr/>
          </p:nvSpPr>
          <p:spPr>
            <a:xfrm>
              <a:off x="6015566" y="4040469"/>
              <a:ext cx="160867" cy="1608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grpSp>
      <p:sp>
        <p:nvSpPr>
          <p:cNvPr id="6" name="Retângulo 5">
            <a:extLst>
              <a:ext uri="{FF2B5EF4-FFF2-40B4-BE49-F238E27FC236}">
                <a16:creationId xmlns:a16="http://schemas.microsoft.com/office/drawing/2014/main" id="{551146EA-2BBE-854F-986C-5A78EB6565DE}"/>
              </a:ext>
            </a:extLst>
          </p:cNvPr>
          <p:cNvSpPr/>
          <p:nvPr/>
        </p:nvSpPr>
        <p:spPr>
          <a:xfrm>
            <a:off x="-81336" y="-15231"/>
            <a:ext cx="12273336" cy="2489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0" name="object 26">
            <a:extLst>
              <a:ext uri="{FF2B5EF4-FFF2-40B4-BE49-F238E27FC236}">
                <a16:creationId xmlns:a16="http://schemas.microsoft.com/office/drawing/2014/main" id="{43760DB0-1226-B5CD-D56F-F6DFF8236CB2}"/>
              </a:ext>
            </a:extLst>
          </p:cNvPr>
          <p:cNvSpPr txBox="1">
            <a:spLocks noGrp="1"/>
          </p:cNvSpPr>
          <p:nvPr>
            <p:ph type="title"/>
          </p:nvPr>
        </p:nvSpPr>
        <p:spPr>
          <a:xfrm>
            <a:off x="207469" y="353635"/>
            <a:ext cx="8637270" cy="393056"/>
          </a:xfrm>
          <a:prstGeom prst="rect">
            <a:avLst/>
          </a:prstGeom>
        </p:spPr>
        <p:txBody>
          <a:bodyPr vert="horz" wrap="square" lIns="0" tIns="12065" rIns="0" bIns="0" rtlCol="0">
            <a:spAutoFit/>
          </a:bodyPr>
          <a:lstStyle/>
          <a:p>
            <a:pPr marL="12700">
              <a:lnSpc>
                <a:spcPct val="100000"/>
              </a:lnSpc>
              <a:spcBef>
                <a:spcPts val="95"/>
              </a:spcBef>
            </a:pPr>
            <a:r>
              <a:rPr lang="pt-BR" spc="-10" dirty="0"/>
              <a:t>Resumo Atividade</a:t>
            </a:r>
            <a:r>
              <a:rPr lang="pt-BR" spc="-110" dirty="0"/>
              <a:t> E</a:t>
            </a:r>
            <a:r>
              <a:rPr lang="pt-BR" spc="-10" dirty="0"/>
              <a:t>conômica</a:t>
            </a:r>
          </a:p>
        </p:txBody>
      </p:sp>
      <p:sp>
        <p:nvSpPr>
          <p:cNvPr id="31" name="object 27">
            <a:extLst>
              <a:ext uri="{FF2B5EF4-FFF2-40B4-BE49-F238E27FC236}">
                <a16:creationId xmlns:a16="http://schemas.microsoft.com/office/drawing/2014/main" id="{CEACAC43-4921-2730-74E5-9093B9C9297C}"/>
              </a:ext>
            </a:extLst>
          </p:cNvPr>
          <p:cNvSpPr txBox="1"/>
          <p:nvPr/>
        </p:nvSpPr>
        <p:spPr>
          <a:xfrm>
            <a:off x="269038" y="825753"/>
            <a:ext cx="10694035" cy="321242"/>
          </a:xfrm>
          <a:prstGeom prst="rect">
            <a:avLst/>
          </a:prstGeom>
        </p:spPr>
        <p:txBody>
          <a:bodyPr vert="horz" wrap="square" lIns="0" tIns="13335" rIns="0" bIns="0" rtlCol="0">
            <a:spAutoFit/>
          </a:bodyPr>
          <a:lstStyle/>
          <a:p>
            <a:pPr marL="12700" marR="5080">
              <a:lnSpc>
                <a:spcPct val="100000"/>
              </a:lnSpc>
              <a:spcBef>
                <a:spcPts val="105"/>
              </a:spcBef>
            </a:pPr>
            <a:r>
              <a:rPr lang="pt-BR" sz="2000" b="1" dirty="0">
                <a:solidFill>
                  <a:srgbClr val="5F5F5F"/>
                </a:solidFill>
                <a:latin typeface="Calibri"/>
                <a:cs typeface="Calibri"/>
              </a:rPr>
              <a:t>Alívio temporário</a:t>
            </a:r>
          </a:p>
        </p:txBody>
      </p:sp>
      <p:sp>
        <p:nvSpPr>
          <p:cNvPr id="3" name="object 22">
            <a:extLst>
              <a:ext uri="{FF2B5EF4-FFF2-40B4-BE49-F238E27FC236}">
                <a16:creationId xmlns:a16="http://schemas.microsoft.com/office/drawing/2014/main" id="{978FBA65-15AA-81DA-AF30-7C9119AEB9C7}"/>
              </a:ext>
            </a:extLst>
          </p:cNvPr>
          <p:cNvSpPr txBox="1"/>
          <p:nvPr/>
        </p:nvSpPr>
        <p:spPr>
          <a:xfrm>
            <a:off x="6425565" y="3108832"/>
            <a:ext cx="5766435" cy="1318310"/>
          </a:xfrm>
          <a:prstGeom prst="rect">
            <a:avLst/>
          </a:prstGeom>
        </p:spPr>
        <p:txBody>
          <a:bodyPr vert="horz" wrap="square" lIns="0" tIns="12700" rIns="0" bIns="0" rtlCol="0">
            <a:spAutoFit/>
          </a:bodyPr>
          <a:lstStyle/>
          <a:p>
            <a:pPr marL="299085" marR="5080" indent="-287020">
              <a:lnSpc>
                <a:spcPct val="100000"/>
              </a:lnSpc>
              <a:spcBef>
                <a:spcPts val="100"/>
              </a:spcBef>
              <a:tabLst>
                <a:tab pos="299085" algn="l"/>
              </a:tabLst>
            </a:pPr>
            <a:r>
              <a:rPr lang="pt-BR" sz="1400" spc="-50" dirty="0">
                <a:solidFill>
                  <a:srgbClr val="FF6100"/>
                </a:solidFill>
                <a:latin typeface="Calibri"/>
                <a:cs typeface="Calibri"/>
              </a:rPr>
              <a:t>–</a:t>
            </a:r>
            <a:r>
              <a:rPr lang="pt-BR" sz="1400" dirty="0">
                <a:solidFill>
                  <a:srgbClr val="FF6100"/>
                </a:solidFill>
                <a:latin typeface="Calibri"/>
                <a:cs typeface="Calibri"/>
              </a:rPr>
              <a:t>	</a:t>
            </a:r>
            <a:r>
              <a:rPr lang="pt-BR" sz="1400" b="1" dirty="0">
                <a:latin typeface="Calibri"/>
                <a:cs typeface="Calibri"/>
              </a:rPr>
              <a:t>Mantivemos</a:t>
            </a:r>
            <a:r>
              <a:rPr lang="pt-BR" sz="1400" b="1" spc="-70" dirty="0">
                <a:latin typeface="Calibri"/>
                <a:cs typeface="Calibri"/>
              </a:rPr>
              <a:t> </a:t>
            </a:r>
            <a:r>
              <a:rPr lang="pt-BR" sz="1400" b="1" dirty="0">
                <a:latin typeface="Calibri"/>
                <a:cs typeface="Calibri"/>
              </a:rPr>
              <a:t>a</a:t>
            </a:r>
            <a:r>
              <a:rPr lang="pt-BR" sz="1400" b="1" spc="-10" dirty="0">
                <a:latin typeface="Calibri"/>
                <a:cs typeface="Calibri"/>
              </a:rPr>
              <a:t> </a:t>
            </a:r>
            <a:r>
              <a:rPr lang="pt-BR" sz="1400" b="1" dirty="0">
                <a:latin typeface="Calibri"/>
                <a:cs typeface="Calibri"/>
              </a:rPr>
              <a:t>nossa</a:t>
            </a:r>
            <a:r>
              <a:rPr lang="pt-BR" sz="1400" b="1" spc="-40" dirty="0">
                <a:latin typeface="Calibri"/>
                <a:cs typeface="Calibri"/>
              </a:rPr>
              <a:t> </a:t>
            </a:r>
            <a:r>
              <a:rPr lang="pt-BR" sz="1400" b="1" dirty="0">
                <a:latin typeface="Calibri"/>
                <a:cs typeface="Calibri"/>
              </a:rPr>
              <a:t>projeção</a:t>
            </a:r>
            <a:r>
              <a:rPr lang="pt-BR" sz="1400" b="1" spc="-15" dirty="0">
                <a:latin typeface="Calibri"/>
                <a:cs typeface="Calibri"/>
              </a:rPr>
              <a:t> </a:t>
            </a:r>
            <a:r>
              <a:rPr lang="pt-BR" sz="1400" b="1" dirty="0">
                <a:latin typeface="Calibri"/>
                <a:cs typeface="Calibri"/>
              </a:rPr>
              <a:t>de</a:t>
            </a:r>
            <a:r>
              <a:rPr lang="pt-BR" sz="1400" b="1" spc="-20" dirty="0">
                <a:latin typeface="Calibri"/>
                <a:cs typeface="Calibri"/>
              </a:rPr>
              <a:t> </a:t>
            </a:r>
            <a:r>
              <a:rPr lang="pt-BR" sz="1400" b="1" dirty="0">
                <a:latin typeface="Calibri"/>
                <a:cs typeface="Calibri"/>
              </a:rPr>
              <a:t>câmbio</a:t>
            </a:r>
            <a:r>
              <a:rPr lang="pt-BR" sz="1400" b="1" spc="-5" dirty="0">
                <a:latin typeface="Calibri"/>
                <a:cs typeface="Calibri"/>
              </a:rPr>
              <a:t> </a:t>
            </a:r>
            <a:r>
              <a:rPr lang="pt-BR" sz="1400" b="1" dirty="0">
                <a:latin typeface="Calibri"/>
                <a:cs typeface="Calibri"/>
              </a:rPr>
              <a:t>em</a:t>
            </a:r>
            <a:r>
              <a:rPr lang="pt-BR" sz="1400" b="1" spc="-15" dirty="0">
                <a:latin typeface="Calibri"/>
                <a:cs typeface="Calibri"/>
              </a:rPr>
              <a:t> </a:t>
            </a:r>
            <a:r>
              <a:rPr lang="pt-BR" sz="1400" b="1" dirty="0">
                <a:latin typeface="Calibri"/>
                <a:cs typeface="Calibri"/>
              </a:rPr>
              <a:t>R$5,90</a:t>
            </a:r>
            <a:r>
              <a:rPr lang="pt-BR" sz="1400" b="1" spc="-10" dirty="0">
                <a:latin typeface="Calibri"/>
                <a:cs typeface="Calibri"/>
              </a:rPr>
              <a:t> </a:t>
            </a:r>
            <a:r>
              <a:rPr lang="pt-BR" sz="1400" b="1" dirty="0">
                <a:latin typeface="Calibri"/>
                <a:cs typeface="Calibri"/>
              </a:rPr>
              <a:t>por</a:t>
            </a:r>
            <a:r>
              <a:rPr lang="pt-BR" sz="1400" b="1" spc="-20" dirty="0">
                <a:latin typeface="Calibri"/>
                <a:cs typeface="Calibri"/>
              </a:rPr>
              <a:t> </a:t>
            </a:r>
            <a:r>
              <a:rPr lang="pt-BR" sz="1400" b="1" dirty="0">
                <a:latin typeface="Calibri"/>
                <a:cs typeface="Calibri"/>
              </a:rPr>
              <a:t>dólar</a:t>
            </a:r>
            <a:r>
              <a:rPr lang="pt-BR" sz="1400" b="1" spc="-30" dirty="0">
                <a:latin typeface="Calibri"/>
                <a:cs typeface="Calibri"/>
              </a:rPr>
              <a:t> </a:t>
            </a:r>
            <a:r>
              <a:rPr lang="pt-BR" sz="1400" b="1" dirty="0">
                <a:latin typeface="Calibri"/>
                <a:cs typeface="Calibri"/>
              </a:rPr>
              <a:t>em</a:t>
            </a:r>
            <a:r>
              <a:rPr lang="pt-BR" sz="1400" b="1" spc="-5" dirty="0">
                <a:latin typeface="Calibri"/>
                <a:cs typeface="Calibri"/>
              </a:rPr>
              <a:t> </a:t>
            </a:r>
            <a:r>
              <a:rPr lang="pt-BR" sz="1400" b="1" spc="-25" dirty="0">
                <a:latin typeface="Calibri"/>
                <a:cs typeface="Calibri"/>
              </a:rPr>
              <a:t>2025</a:t>
            </a:r>
            <a:r>
              <a:rPr lang="pt-BR" sz="1400" b="1" spc="-20" dirty="0">
                <a:latin typeface="Calibri"/>
                <a:cs typeface="Calibri"/>
              </a:rPr>
              <a:t> </a:t>
            </a:r>
            <a:r>
              <a:rPr lang="pt-BR" sz="1400" b="1" dirty="0">
                <a:latin typeface="Calibri"/>
                <a:cs typeface="Calibri"/>
              </a:rPr>
              <a:t>e</a:t>
            </a:r>
            <a:r>
              <a:rPr lang="pt-BR" sz="1400" b="1" spc="-10" dirty="0">
                <a:latin typeface="Calibri"/>
                <a:cs typeface="Calibri"/>
              </a:rPr>
              <a:t> </a:t>
            </a:r>
            <a:r>
              <a:rPr lang="pt-BR" sz="1400" b="1" spc="-25" dirty="0">
                <a:latin typeface="Calibri"/>
                <a:cs typeface="Calibri"/>
              </a:rPr>
              <a:t>2026.</a:t>
            </a:r>
            <a:r>
              <a:rPr lang="pt-BR" sz="1400" b="1" spc="-15" dirty="0">
                <a:latin typeface="Calibri"/>
                <a:cs typeface="Calibri"/>
              </a:rPr>
              <a:t> </a:t>
            </a:r>
            <a:r>
              <a:rPr lang="pt-BR" sz="1400" b="1" dirty="0">
                <a:latin typeface="Calibri"/>
                <a:cs typeface="Calibri"/>
              </a:rPr>
              <a:t>Apesar</a:t>
            </a:r>
            <a:r>
              <a:rPr lang="pt-BR" sz="1400" b="1" spc="-30" dirty="0">
                <a:latin typeface="Calibri"/>
                <a:cs typeface="Calibri"/>
              </a:rPr>
              <a:t> </a:t>
            </a:r>
            <a:r>
              <a:rPr lang="pt-BR" sz="1400" b="1" spc="-25" dirty="0">
                <a:latin typeface="Calibri"/>
                <a:cs typeface="Calibri"/>
              </a:rPr>
              <a:t>de </a:t>
            </a:r>
            <a:r>
              <a:rPr lang="pt-BR" sz="1400" b="1" spc="10" dirty="0">
                <a:latin typeface="Calibri"/>
                <a:cs typeface="Calibri"/>
              </a:rPr>
              <a:t>algum</a:t>
            </a:r>
            <a:r>
              <a:rPr lang="pt-BR" sz="1400" b="1" spc="-15" dirty="0">
                <a:latin typeface="Calibri"/>
                <a:cs typeface="Calibri"/>
              </a:rPr>
              <a:t> </a:t>
            </a:r>
            <a:r>
              <a:rPr lang="pt-BR" sz="1400" b="1" dirty="0">
                <a:latin typeface="Calibri"/>
                <a:cs typeface="Calibri"/>
              </a:rPr>
              <a:t>alívio</a:t>
            </a:r>
            <a:r>
              <a:rPr lang="pt-BR" sz="1400" b="1" spc="-40" dirty="0">
                <a:latin typeface="Calibri"/>
                <a:cs typeface="Calibri"/>
              </a:rPr>
              <a:t> </a:t>
            </a:r>
            <a:r>
              <a:rPr lang="pt-BR" sz="1400" b="1" spc="10" dirty="0">
                <a:latin typeface="Calibri"/>
                <a:cs typeface="Calibri"/>
              </a:rPr>
              <a:t>no</a:t>
            </a:r>
            <a:r>
              <a:rPr lang="pt-BR" sz="1400" b="1" spc="-35" dirty="0">
                <a:latin typeface="Calibri"/>
                <a:cs typeface="Calibri"/>
              </a:rPr>
              <a:t> </a:t>
            </a:r>
            <a:r>
              <a:rPr lang="pt-BR" sz="1400" b="1" spc="10" dirty="0">
                <a:latin typeface="Calibri"/>
                <a:cs typeface="Calibri"/>
              </a:rPr>
              <a:t>curto</a:t>
            </a:r>
            <a:r>
              <a:rPr lang="pt-BR" sz="1400" b="1" spc="-10" dirty="0">
                <a:latin typeface="Calibri"/>
                <a:cs typeface="Calibri"/>
              </a:rPr>
              <a:t> </a:t>
            </a:r>
            <a:r>
              <a:rPr lang="pt-BR" sz="1400" b="1" spc="10" dirty="0">
                <a:latin typeface="Calibri"/>
                <a:cs typeface="Calibri"/>
              </a:rPr>
              <a:t>prazo,</a:t>
            </a:r>
            <a:r>
              <a:rPr lang="pt-BR" sz="1400" b="1" spc="-45" dirty="0">
                <a:latin typeface="Calibri"/>
                <a:cs typeface="Calibri"/>
              </a:rPr>
              <a:t> </a:t>
            </a:r>
            <a:r>
              <a:rPr lang="pt-BR" sz="1400" b="1" spc="10" dirty="0">
                <a:latin typeface="Calibri"/>
                <a:cs typeface="Calibri"/>
              </a:rPr>
              <a:t>os</a:t>
            </a:r>
            <a:r>
              <a:rPr lang="pt-BR" sz="1400" b="1" spc="-25" dirty="0">
                <a:latin typeface="Calibri"/>
                <a:cs typeface="Calibri"/>
              </a:rPr>
              <a:t> </a:t>
            </a:r>
            <a:r>
              <a:rPr lang="pt-BR" sz="1400" b="1" spc="10" dirty="0">
                <a:latin typeface="Calibri"/>
                <a:cs typeface="Calibri"/>
              </a:rPr>
              <a:t>fundamentos</a:t>
            </a:r>
            <a:r>
              <a:rPr lang="pt-BR" sz="1400" b="1" spc="-40" dirty="0">
                <a:latin typeface="Calibri"/>
                <a:cs typeface="Calibri"/>
              </a:rPr>
              <a:t> </a:t>
            </a:r>
            <a:r>
              <a:rPr lang="pt-BR" sz="1400" b="1" spc="10" dirty="0">
                <a:latin typeface="Calibri"/>
                <a:cs typeface="Calibri"/>
              </a:rPr>
              <a:t>ainda</a:t>
            </a:r>
            <a:r>
              <a:rPr lang="pt-BR" sz="1400" b="1" spc="-30" dirty="0">
                <a:latin typeface="Calibri"/>
                <a:cs typeface="Calibri"/>
              </a:rPr>
              <a:t> </a:t>
            </a:r>
            <a:r>
              <a:rPr lang="pt-BR" sz="1400" b="1" spc="10" dirty="0">
                <a:latin typeface="Calibri"/>
                <a:cs typeface="Calibri"/>
              </a:rPr>
              <a:t>apontam</a:t>
            </a:r>
            <a:r>
              <a:rPr lang="pt-BR" sz="1400" b="1" spc="-20" dirty="0">
                <a:latin typeface="Calibri"/>
                <a:cs typeface="Calibri"/>
              </a:rPr>
              <a:t> </a:t>
            </a:r>
            <a:r>
              <a:rPr lang="pt-BR" sz="1400" b="1" spc="10" dirty="0">
                <a:latin typeface="Calibri"/>
                <a:cs typeface="Calibri"/>
              </a:rPr>
              <a:t>para</a:t>
            </a:r>
            <a:r>
              <a:rPr lang="pt-BR" sz="1400" b="1" spc="-25" dirty="0">
                <a:latin typeface="Calibri"/>
                <a:cs typeface="Calibri"/>
              </a:rPr>
              <a:t> </a:t>
            </a:r>
            <a:r>
              <a:rPr lang="pt-BR" sz="1400" b="1" spc="10" dirty="0">
                <a:latin typeface="Calibri"/>
                <a:cs typeface="Calibri"/>
              </a:rPr>
              <a:t>uma</a:t>
            </a:r>
            <a:r>
              <a:rPr lang="pt-BR" sz="1400" b="1" spc="-35" dirty="0">
                <a:latin typeface="Calibri"/>
                <a:cs typeface="Calibri"/>
              </a:rPr>
              <a:t> </a:t>
            </a:r>
            <a:r>
              <a:rPr lang="pt-BR" sz="1400" b="1" spc="10" dirty="0">
                <a:latin typeface="Calibri"/>
                <a:cs typeface="Calibri"/>
              </a:rPr>
              <a:t>taxa</a:t>
            </a:r>
            <a:r>
              <a:rPr lang="pt-BR" sz="1400" b="1" spc="-25" dirty="0">
                <a:latin typeface="Calibri"/>
                <a:cs typeface="Calibri"/>
              </a:rPr>
              <a:t> </a:t>
            </a:r>
            <a:r>
              <a:rPr lang="pt-BR" sz="1400" b="1" spc="10" dirty="0">
                <a:latin typeface="Calibri"/>
                <a:cs typeface="Calibri"/>
              </a:rPr>
              <a:t>de</a:t>
            </a:r>
            <a:r>
              <a:rPr lang="pt-BR" sz="1400" b="1" spc="-20" dirty="0">
                <a:latin typeface="Calibri"/>
                <a:cs typeface="Calibri"/>
              </a:rPr>
              <a:t> </a:t>
            </a:r>
            <a:r>
              <a:rPr lang="pt-BR" sz="1400" b="1" spc="-10" dirty="0">
                <a:latin typeface="Calibri"/>
                <a:cs typeface="Calibri"/>
              </a:rPr>
              <a:t>câmbio </a:t>
            </a:r>
            <a:r>
              <a:rPr lang="pt-BR" sz="1400" b="1" dirty="0">
                <a:latin typeface="Calibri"/>
                <a:cs typeface="Calibri"/>
              </a:rPr>
              <a:t>depreciada</a:t>
            </a:r>
            <a:r>
              <a:rPr lang="pt-BR" sz="1400" dirty="0">
                <a:latin typeface="Calibri"/>
                <a:cs typeface="Calibri"/>
              </a:rPr>
              <a:t>,</a:t>
            </a:r>
            <a:r>
              <a:rPr lang="pt-BR" sz="1400" spc="15" dirty="0">
                <a:latin typeface="Calibri"/>
                <a:cs typeface="Calibri"/>
              </a:rPr>
              <a:t> </a:t>
            </a:r>
            <a:r>
              <a:rPr lang="pt-BR" sz="1400" dirty="0">
                <a:latin typeface="Calibri"/>
                <a:cs typeface="Calibri"/>
              </a:rPr>
              <a:t>principalmente</a:t>
            </a:r>
            <a:r>
              <a:rPr lang="pt-BR" sz="1400" spc="15" dirty="0">
                <a:latin typeface="Calibri"/>
                <a:cs typeface="Calibri"/>
              </a:rPr>
              <a:t> </a:t>
            </a:r>
            <a:r>
              <a:rPr lang="pt-BR" sz="1400" dirty="0">
                <a:latin typeface="Calibri"/>
                <a:cs typeface="Calibri"/>
              </a:rPr>
              <a:t>diante</a:t>
            </a:r>
            <a:r>
              <a:rPr lang="pt-BR" sz="1400" spc="10" dirty="0">
                <a:latin typeface="Calibri"/>
                <a:cs typeface="Calibri"/>
              </a:rPr>
              <a:t> </a:t>
            </a:r>
            <a:r>
              <a:rPr lang="pt-BR" sz="1400" dirty="0">
                <a:latin typeface="Calibri"/>
                <a:cs typeface="Calibri"/>
              </a:rPr>
              <a:t>do risco</a:t>
            </a:r>
            <a:r>
              <a:rPr lang="pt-BR" sz="1400" spc="10" dirty="0">
                <a:latin typeface="Calibri"/>
                <a:cs typeface="Calibri"/>
              </a:rPr>
              <a:t> </a:t>
            </a:r>
            <a:r>
              <a:rPr lang="pt-BR" sz="1400" dirty="0">
                <a:latin typeface="Calibri"/>
                <a:cs typeface="Calibri"/>
              </a:rPr>
              <a:t>fiscal</a:t>
            </a:r>
            <a:r>
              <a:rPr lang="pt-BR" sz="1400" spc="20" dirty="0">
                <a:latin typeface="Calibri"/>
                <a:cs typeface="Calibri"/>
              </a:rPr>
              <a:t> </a:t>
            </a:r>
            <a:r>
              <a:rPr lang="pt-BR" sz="1400" dirty="0">
                <a:latin typeface="Calibri"/>
                <a:cs typeface="Calibri"/>
              </a:rPr>
              <a:t>que</a:t>
            </a:r>
            <a:r>
              <a:rPr lang="pt-BR" sz="1400" spc="10" dirty="0">
                <a:latin typeface="Calibri"/>
                <a:cs typeface="Calibri"/>
              </a:rPr>
              <a:t> </a:t>
            </a:r>
            <a:r>
              <a:rPr lang="pt-BR" sz="1400" dirty="0">
                <a:latin typeface="Calibri"/>
                <a:cs typeface="Calibri"/>
              </a:rPr>
              <a:t>deve</a:t>
            </a:r>
            <a:r>
              <a:rPr lang="pt-BR" sz="1400" spc="5" dirty="0">
                <a:latin typeface="Calibri"/>
                <a:cs typeface="Calibri"/>
              </a:rPr>
              <a:t> </a:t>
            </a:r>
            <a:r>
              <a:rPr lang="pt-BR" sz="1400" dirty="0">
                <a:latin typeface="Calibri"/>
                <a:cs typeface="Calibri"/>
              </a:rPr>
              <a:t>seguir</a:t>
            </a:r>
            <a:r>
              <a:rPr lang="pt-BR" sz="1400" spc="15" dirty="0">
                <a:latin typeface="Calibri"/>
                <a:cs typeface="Calibri"/>
              </a:rPr>
              <a:t> </a:t>
            </a:r>
            <a:r>
              <a:rPr lang="pt-BR" sz="1400" dirty="0">
                <a:latin typeface="Calibri"/>
                <a:cs typeface="Calibri"/>
              </a:rPr>
              <a:t>em</a:t>
            </a:r>
            <a:r>
              <a:rPr lang="pt-BR" sz="1400" spc="20" dirty="0">
                <a:latin typeface="Calibri"/>
                <a:cs typeface="Calibri"/>
              </a:rPr>
              <a:t> </a:t>
            </a:r>
            <a:r>
              <a:rPr lang="pt-BR" sz="1400" dirty="0">
                <a:latin typeface="Calibri"/>
                <a:cs typeface="Calibri"/>
              </a:rPr>
              <a:t>patamar</a:t>
            </a:r>
            <a:r>
              <a:rPr lang="pt-BR" sz="1400" spc="-5" dirty="0">
                <a:latin typeface="Calibri"/>
                <a:cs typeface="Calibri"/>
              </a:rPr>
              <a:t> </a:t>
            </a:r>
            <a:r>
              <a:rPr lang="pt-BR" sz="1400" dirty="0">
                <a:latin typeface="Calibri"/>
                <a:cs typeface="Calibri"/>
              </a:rPr>
              <a:t>elevado</a:t>
            </a:r>
            <a:r>
              <a:rPr lang="pt-BR" sz="1400" spc="-10" dirty="0">
                <a:latin typeface="Calibri"/>
                <a:cs typeface="Calibri"/>
              </a:rPr>
              <a:t> </a:t>
            </a:r>
            <a:r>
              <a:rPr lang="pt-BR" sz="1400" dirty="0">
                <a:latin typeface="Calibri"/>
                <a:cs typeface="Calibri"/>
              </a:rPr>
              <a:t>e</a:t>
            </a:r>
            <a:r>
              <a:rPr lang="pt-BR" sz="1400" spc="15" dirty="0">
                <a:latin typeface="Calibri"/>
                <a:cs typeface="Calibri"/>
              </a:rPr>
              <a:t> </a:t>
            </a:r>
            <a:r>
              <a:rPr lang="pt-BR" sz="1400" spc="-25" dirty="0">
                <a:latin typeface="Calibri"/>
                <a:cs typeface="Calibri"/>
              </a:rPr>
              <a:t>do </a:t>
            </a:r>
            <a:r>
              <a:rPr lang="pt-BR" sz="1400" dirty="0">
                <a:latin typeface="Calibri"/>
                <a:cs typeface="Calibri"/>
              </a:rPr>
              <a:t>dólar</a:t>
            </a:r>
            <a:r>
              <a:rPr lang="pt-BR" sz="1400" spc="5" dirty="0">
                <a:latin typeface="Calibri"/>
                <a:cs typeface="Calibri"/>
              </a:rPr>
              <a:t> </a:t>
            </a:r>
            <a:r>
              <a:rPr lang="pt-BR" sz="1400" dirty="0">
                <a:latin typeface="Calibri"/>
                <a:cs typeface="Calibri"/>
              </a:rPr>
              <a:t>que</a:t>
            </a:r>
            <a:r>
              <a:rPr lang="pt-BR" sz="1400" spc="25" dirty="0">
                <a:latin typeface="Calibri"/>
                <a:cs typeface="Calibri"/>
              </a:rPr>
              <a:t> </a:t>
            </a:r>
            <a:r>
              <a:rPr lang="pt-BR" sz="1400" dirty="0">
                <a:latin typeface="Calibri"/>
                <a:cs typeface="Calibri"/>
              </a:rPr>
              <a:t>deve</a:t>
            </a:r>
            <a:r>
              <a:rPr lang="pt-BR" sz="1400" spc="15" dirty="0">
                <a:latin typeface="Calibri"/>
                <a:cs typeface="Calibri"/>
              </a:rPr>
              <a:t> </a:t>
            </a:r>
            <a:r>
              <a:rPr lang="pt-BR" sz="1400" dirty="0">
                <a:latin typeface="Calibri"/>
                <a:cs typeface="Calibri"/>
              </a:rPr>
              <a:t>seguir</a:t>
            </a:r>
            <a:r>
              <a:rPr lang="pt-BR" sz="1400" spc="30" dirty="0">
                <a:latin typeface="Calibri"/>
                <a:cs typeface="Calibri"/>
              </a:rPr>
              <a:t> </a:t>
            </a:r>
            <a:r>
              <a:rPr lang="pt-BR" sz="1400" dirty="0">
                <a:latin typeface="Calibri"/>
                <a:cs typeface="Calibri"/>
              </a:rPr>
              <a:t>se</a:t>
            </a:r>
            <a:r>
              <a:rPr lang="pt-BR" sz="1400" spc="20" dirty="0">
                <a:latin typeface="Calibri"/>
                <a:cs typeface="Calibri"/>
              </a:rPr>
              <a:t> </a:t>
            </a:r>
            <a:r>
              <a:rPr lang="pt-BR" sz="1400" dirty="0">
                <a:latin typeface="Calibri"/>
                <a:cs typeface="Calibri"/>
              </a:rPr>
              <a:t>fortalecendo</a:t>
            </a:r>
            <a:r>
              <a:rPr lang="pt-BR" sz="1400" spc="5" dirty="0">
                <a:latin typeface="Calibri"/>
                <a:cs typeface="Calibri"/>
              </a:rPr>
              <a:t> </a:t>
            </a:r>
            <a:r>
              <a:rPr lang="pt-BR" sz="1400" dirty="0">
                <a:latin typeface="Calibri"/>
                <a:cs typeface="Calibri"/>
              </a:rPr>
              <a:t>globalmente,</a:t>
            </a:r>
            <a:r>
              <a:rPr lang="pt-BR" sz="1400" spc="-5" dirty="0">
                <a:latin typeface="Calibri"/>
                <a:cs typeface="Calibri"/>
              </a:rPr>
              <a:t> </a:t>
            </a:r>
            <a:r>
              <a:rPr lang="pt-BR" sz="1400" dirty="0">
                <a:latin typeface="Calibri"/>
                <a:cs typeface="Calibri"/>
              </a:rPr>
              <a:t>sendo</a:t>
            </a:r>
            <a:r>
              <a:rPr lang="pt-BR" sz="1400" spc="10" dirty="0">
                <a:latin typeface="Calibri"/>
                <a:cs typeface="Calibri"/>
              </a:rPr>
              <a:t> </a:t>
            </a:r>
            <a:r>
              <a:rPr lang="pt-BR" sz="1400" dirty="0">
                <a:latin typeface="Calibri"/>
                <a:cs typeface="Calibri"/>
              </a:rPr>
              <a:t>apenas</a:t>
            </a:r>
            <a:r>
              <a:rPr lang="pt-BR" sz="1400" spc="25" dirty="0">
                <a:latin typeface="Calibri"/>
                <a:cs typeface="Calibri"/>
              </a:rPr>
              <a:t> </a:t>
            </a:r>
            <a:r>
              <a:rPr lang="pt-BR" sz="1400" dirty="0">
                <a:latin typeface="Calibri"/>
                <a:cs typeface="Calibri"/>
              </a:rPr>
              <a:t>parcialmente</a:t>
            </a:r>
            <a:r>
              <a:rPr lang="pt-BR" sz="1400" spc="30" dirty="0">
                <a:latin typeface="Calibri"/>
                <a:cs typeface="Calibri"/>
              </a:rPr>
              <a:t> </a:t>
            </a:r>
            <a:r>
              <a:rPr lang="pt-BR" sz="1400" spc="-10" dirty="0">
                <a:latin typeface="Calibri"/>
                <a:cs typeface="Calibri"/>
              </a:rPr>
              <a:t>atenuados</a:t>
            </a:r>
          </a:p>
          <a:p>
            <a:pPr marL="299085" marR="5080" indent="-287020">
              <a:lnSpc>
                <a:spcPct val="100000"/>
              </a:lnSpc>
              <a:spcBef>
                <a:spcPts val="100"/>
              </a:spcBef>
              <a:tabLst>
                <a:tab pos="299085" algn="l"/>
              </a:tabLst>
            </a:pPr>
            <a:r>
              <a:rPr lang="pt-BR" sz="1400" spc="-10" dirty="0">
                <a:latin typeface="Calibri"/>
                <a:cs typeface="Calibri"/>
              </a:rPr>
              <a:t>	</a:t>
            </a:r>
            <a:r>
              <a:rPr lang="pt-BR" sz="1400" dirty="0">
                <a:latin typeface="Calibri"/>
                <a:cs typeface="Calibri"/>
              </a:rPr>
              <a:t> pelo</a:t>
            </a:r>
            <a:r>
              <a:rPr lang="pt-BR" sz="1400" spc="-15" dirty="0">
                <a:latin typeface="Calibri"/>
                <a:cs typeface="Calibri"/>
              </a:rPr>
              <a:t> </a:t>
            </a:r>
            <a:r>
              <a:rPr lang="pt-BR" sz="1400" dirty="0">
                <a:latin typeface="Calibri"/>
                <a:cs typeface="Calibri"/>
              </a:rPr>
              <a:t>aumento</a:t>
            </a:r>
            <a:r>
              <a:rPr lang="pt-BR" sz="1400" spc="-30" dirty="0">
                <a:latin typeface="Calibri"/>
                <a:cs typeface="Calibri"/>
              </a:rPr>
              <a:t> </a:t>
            </a:r>
            <a:r>
              <a:rPr lang="pt-BR" sz="1400" dirty="0">
                <a:latin typeface="Calibri"/>
                <a:cs typeface="Calibri"/>
              </a:rPr>
              <a:t>do</a:t>
            </a:r>
            <a:r>
              <a:rPr lang="pt-BR" sz="1400" spc="-15" dirty="0">
                <a:latin typeface="Calibri"/>
                <a:cs typeface="Calibri"/>
              </a:rPr>
              <a:t> </a:t>
            </a:r>
            <a:r>
              <a:rPr lang="pt-BR" sz="1400" dirty="0">
                <a:latin typeface="Calibri"/>
                <a:cs typeface="Calibri"/>
              </a:rPr>
              <a:t>diferencial de</a:t>
            </a:r>
            <a:r>
              <a:rPr lang="pt-BR" sz="1400" spc="-10" dirty="0">
                <a:latin typeface="Calibri"/>
                <a:cs typeface="Calibri"/>
              </a:rPr>
              <a:t> juros</a:t>
            </a:r>
            <a:endParaRPr lang="pt-BR" sz="1400" dirty="0">
              <a:latin typeface="Calibri"/>
              <a:cs typeface="Calibri"/>
            </a:endParaRPr>
          </a:p>
        </p:txBody>
      </p:sp>
      <p:sp>
        <p:nvSpPr>
          <p:cNvPr id="60" name="object 24">
            <a:extLst>
              <a:ext uri="{FF2B5EF4-FFF2-40B4-BE49-F238E27FC236}">
                <a16:creationId xmlns:a16="http://schemas.microsoft.com/office/drawing/2014/main" id="{F38FB559-86F5-27E0-405A-B4C9C65B9CF6}"/>
              </a:ext>
            </a:extLst>
          </p:cNvPr>
          <p:cNvSpPr txBox="1"/>
          <p:nvPr/>
        </p:nvSpPr>
        <p:spPr>
          <a:xfrm>
            <a:off x="310895" y="1214374"/>
            <a:ext cx="5940425" cy="1090042"/>
          </a:xfrm>
          <a:prstGeom prst="rect">
            <a:avLst/>
          </a:prstGeom>
        </p:spPr>
        <p:txBody>
          <a:bodyPr vert="horz" wrap="square" lIns="0" tIns="12700" rIns="0" bIns="0" rtlCol="0">
            <a:spAutoFit/>
          </a:bodyPr>
          <a:lstStyle/>
          <a:p>
            <a:pPr marL="299085" marR="5080" indent="-287020">
              <a:lnSpc>
                <a:spcPct val="100000"/>
              </a:lnSpc>
              <a:spcBef>
                <a:spcPts val="100"/>
              </a:spcBef>
              <a:tabLst>
                <a:tab pos="299085" algn="l"/>
              </a:tabLst>
            </a:pPr>
            <a:r>
              <a:rPr lang="pt-BR" sz="1400" spc="-50" dirty="0">
                <a:solidFill>
                  <a:srgbClr val="FF6100"/>
                </a:solidFill>
                <a:latin typeface="Calibri"/>
                <a:cs typeface="Calibri"/>
              </a:rPr>
              <a:t>–</a:t>
            </a:r>
            <a:r>
              <a:rPr lang="pt-BR" sz="1400" dirty="0">
                <a:solidFill>
                  <a:srgbClr val="FF6100"/>
                </a:solidFill>
                <a:latin typeface="Calibri"/>
                <a:cs typeface="Calibri"/>
              </a:rPr>
              <a:t>	</a:t>
            </a:r>
            <a:r>
              <a:rPr lang="pt-BR" sz="1400" b="1" dirty="0">
                <a:latin typeface="Calibri"/>
                <a:cs typeface="Calibri"/>
              </a:rPr>
              <a:t>Esperamos</a:t>
            </a:r>
            <a:r>
              <a:rPr lang="pt-BR" sz="1400" b="1" spc="-35" dirty="0">
                <a:latin typeface="Calibri"/>
                <a:cs typeface="Calibri"/>
              </a:rPr>
              <a:t> </a:t>
            </a:r>
            <a:r>
              <a:rPr lang="pt-BR" sz="1400" b="1" dirty="0">
                <a:latin typeface="Calibri"/>
                <a:cs typeface="Calibri"/>
              </a:rPr>
              <a:t>déficits primários</a:t>
            </a:r>
            <a:r>
              <a:rPr lang="pt-BR" sz="1400" b="1" spc="-35" dirty="0">
                <a:latin typeface="Calibri"/>
                <a:cs typeface="Calibri"/>
              </a:rPr>
              <a:t> </a:t>
            </a:r>
            <a:r>
              <a:rPr lang="pt-BR" sz="1400" b="1" dirty="0">
                <a:latin typeface="Calibri"/>
                <a:cs typeface="Calibri"/>
              </a:rPr>
              <a:t>de</a:t>
            </a:r>
            <a:r>
              <a:rPr lang="pt-BR" sz="1400" b="1" spc="-5" dirty="0">
                <a:latin typeface="Calibri"/>
                <a:cs typeface="Calibri"/>
              </a:rPr>
              <a:t> </a:t>
            </a:r>
            <a:r>
              <a:rPr lang="pt-BR" sz="1400" b="1" dirty="0">
                <a:latin typeface="Calibri"/>
                <a:cs typeface="Calibri"/>
              </a:rPr>
              <a:t>0,7%</a:t>
            </a:r>
            <a:r>
              <a:rPr lang="pt-BR" sz="1400" b="1" spc="-15" dirty="0">
                <a:latin typeface="Calibri"/>
                <a:cs typeface="Calibri"/>
              </a:rPr>
              <a:t> </a:t>
            </a:r>
            <a:r>
              <a:rPr lang="pt-BR" sz="1400" b="1" dirty="0">
                <a:latin typeface="Calibri"/>
                <a:cs typeface="Calibri"/>
              </a:rPr>
              <a:t>do</a:t>
            </a:r>
            <a:r>
              <a:rPr lang="pt-BR" sz="1400" b="1" spc="-30" dirty="0">
                <a:latin typeface="Calibri"/>
                <a:cs typeface="Calibri"/>
              </a:rPr>
              <a:t> </a:t>
            </a:r>
            <a:r>
              <a:rPr lang="pt-BR" sz="1400" b="1" dirty="0">
                <a:latin typeface="Calibri"/>
                <a:cs typeface="Calibri"/>
              </a:rPr>
              <a:t>PIB</a:t>
            </a:r>
            <a:r>
              <a:rPr lang="pt-BR" sz="1400" b="1" spc="-15" dirty="0">
                <a:latin typeface="Calibri"/>
                <a:cs typeface="Calibri"/>
              </a:rPr>
              <a:t> </a:t>
            </a:r>
            <a:r>
              <a:rPr lang="pt-BR" sz="1400" b="1" dirty="0">
                <a:latin typeface="Calibri"/>
                <a:cs typeface="Calibri"/>
              </a:rPr>
              <a:t>em</a:t>
            </a:r>
            <a:r>
              <a:rPr lang="pt-BR" sz="1400" b="1" spc="-5" dirty="0">
                <a:latin typeface="Calibri"/>
                <a:cs typeface="Calibri"/>
              </a:rPr>
              <a:t> </a:t>
            </a:r>
            <a:r>
              <a:rPr lang="pt-BR" sz="1400" b="1" spc="-25" dirty="0">
                <a:latin typeface="Calibri"/>
                <a:cs typeface="Calibri"/>
              </a:rPr>
              <a:t>2025</a:t>
            </a:r>
            <a:r>
              <a:rPr lang="pt-BR" sz="1400" b="1" spc="-20" dirty="0">
                <a:latin typeface="Calibri"/>
                <a:cs typeface="Calibri"/>
              </a:rPr>
              <a:t> </a:t>
            </a:r>
            <a:r>
              <a:rPr lang="pt-BR" sz="1400" b="1" dirty="0">
                <a:latin typeface="Calibri"/>
                <a:cs typeface="Calibri"/>
              </a:rPr>
              <a:t>e</a:t>
            </a:r>
            <a:r>
              <a:rPr lang="pt-BR" sz="1400" b="1" spc="-5" dirty="0">
                <a:latin typeface="Calibri"/>
                <a:cs typeface="Calibri"/>
              </a:rPr>
              <a:t> </a:t>
            </a:r>
            <a:r>
              <a:rPr lang="pt-BR" sz="1400" b="1" spc="-25" dirty="0">
                <a:latin typeface="Calibri"/>
                <a:cs typeface="Calibri"/>
              </a:rPr>
              <a:t>2026</a:t>
            </a:r>
            <a:r>
              <a:rPr lang="pt-BR" sz="1400" spc="-25" dirty="0">
                <a:latin typeface="Calibri"/>
                <a:cs typeface="Calibri"/>
              </a:rPr>
              <a:t>.</a:t>
            </a:r>
            <a:r>
              <a:rPr lang="pt-BR" sz="1400" spc="-15" dirty="0">
                <a:latin typeface="Calibri"/>
                <a:cs typeface="Calibri"/>
              </a:rPr>
              <a:t> </a:t>
            </a:r>
            <a:r>
              <a:rPr lang="pt-BR" sz="1400" dirty="0">
                <a:latin typeface="Calibri"/>
                <a:cs typeface="Calibri"/>
              </a:rPr>
              <a:t>Avaliamos</a:t>
            </a:r>
            <a:r>
              <a:rPr lang="pt-BR" sz="1400" spc="-45" dirty="0">
                <a:latin typeface="Calibri"/>
                <a:cs typeface="Calibri"/>
              </a:rPr>
              <a:t> </a:t>
            </a:r>
            <a:r>
              <a:rPr lang="pt-BR" sz="1400" dirty="0">
                <a:latin typeface="Calibri"/>
                <a:cs typeface="Calibri"/>
              </a:rPr>
              <a:t>que</a:t>
            </a:r>
            <a:r>
              <a:rPr lang="pt-BR" sz="1400" spc="-15" dirty="0">
                <a:latin typeface="Calibri"/>
                <a:cs typeface="Calibri"/>
              </a:rPr>
              <a:t> </a:t>
            </a:r>
            <a:r>
              <a:rPr lang="pt-BR" sz="1400" dirty="0">
                <a:latin typeface="Calibri"/>
                <a:cs typeface="Calibri"/>
              </a:rPr>
              <a:t>o</a:t>
            </a:r>
            <a:r>
              <a:rPr lang="pt-BR" sz="1400" spc="-10" dirty="0">
                <a:latin typeface="Calibri"/>
                <a:cs typeface="Calibri"/>
              </a:rPr>
              <a:t> </a:t>
            </a:r>
            <a:r>
              <a:rPr lang="pt-BR" sz="1400" dirty="0">
                <a:latin typeface="Calibri"/>
                <a:cs typeface="Calibri"/>
              </a:rPr>
              <a:t>anúncio</a:t>
            </a:r>
            <a:r>
              <a:rPr lang="pt-BR" sz="1400" spc="-15" dirty="0">
                <a:latin typeface="Calibri"/>
                <a:cs typeface="Calibri"/>
              </a:rPr>
              <a:t> </a:t>
            </a:r>
            <a:r>
              <a:rPr lang="pt-BR" sz="1400" dirty="0">
                <a:latin typeface="Calibri"/>
                <a:cs typeface="Calibri"/>
              </a:rPr>
              <a:t>de</a:t>
            </a:r>
            <a:r>
              <a:rPr lang="pt-BR" sz="1400" spc="-5" dirty="0">
                <a:latin typeface="Calibri"/>
                <a:cs typeface="Calibri"/>
              </a:rPr>
              <a:t> </a:t>
            </a:r>
            <a:r>
              <a:rPr lang="pt-BR" sz="1400" spc="-25" dirty="0">
                <a:latin typeface="Calibri"/>
                <a:cs typeface="Calibri"/>
              </a:rPr>
              <a:t>uma </a:t>
            </a:r>
            <a:r>
              <a:rPr lang="pt-BR" sz="1400" dirty="0">
                <a:latin typeface="Calibri"/>
                <a:cs typeface="Calibri"/>
              </a:rPr>
              <a:t>contenção</a:t>
            </a:r>
            <a:r>
              <a:rPr lang="pt-BR" sz="1400" spc="10" dirty="0">
                <a:latin typeface="Calibri"/>
                <a:cs typeface="Calibri"/>
              </a:rPr>
              <a:t> </a:t>
            </a:r>
            <a:r>
              <a:rPr lang="pt-BR" sz="1400" dirty="0">
                <a:latin typeface="Calibri"/>
                <a:cs typeface="Calibri"/>
              </a:rPr>
              <a:t>de</a:t>
            </a:r>
            <a:r>
              <a:rPr lang="pt-BR" sz="1400" spc="10" dirty="0">
                <a:latin typeface="Calibri"/>
                <a:cs typeface="Calibri"/>
              </a:rPr>
              <a:t> </a:t>
            </a:r>
            <a:r>
              <a:rPr lang="pt-BR" sz="1400" dirty="0">
                <a:latin typeface="Calibri"/>
                <a:cs typeface="Calibri"/>
              </a:rPr>
              <a:t>despesas</a:t>
            </a:r>
            <a:r>
              <a:rPr lang="pt-BR" sz="1400" spc="15" dirty="0">
                <a:latin typeface="Calibri"/>
                <a:cs typeface="Calibri"/>
              </a:rPr>
              <a:t> </a:t>
            </a:r>
            <a:r>
              <a:rPr lang="pt-BR" sz="1400" dirty="0">
                <a:latin typeface="Calibri"/>
                <a:cs typeface="Calibri"/>
              </a:rPr>
              <a:t>discricionárias</a:t>
            </a:r>
            <a:r>
              <a:rPr lang="pt-BR" sz="1400" spc="15" dirty="0">
                <a:latin typeface="Calibri"/>
                <a:cs typeface="Calibri"/>
              </a:rPr>
              <a:t> </a:t>
            </a:r>
            <a:r>
              <a:rPr lang="pt-BR" sz="1400" dirty="0">
                <a:latin typeface="Calibri"/>
                <a:cs typeface="Calibri"/>
              </a:rPr>
              <a:t>significativa,</a:t>
            </a:r>
            <a:r>
              <a:rPr lang="pt-BR" sz="1400" spc="5" dirty="0">
                <a:latin typeface="Calibri"/>
                <a:cs typeface="Calibri"/>
              </a:rPr>
              <a:t> </a:t>
            </a:r>
            <a:r>
              <a:rPr lang="pt-BR" sz="1400" dirty="0">
                <a:latin typeface="Calibri"/>
                <a:cs typeface="Calibri"/>
              </a:rPr>
              <a:t>da</a:t>
            </a:r>
            <a:r>
              <a:rPr lang="pt-BR" sz="1400" spc="20" dirty="0">
                <a:latin typeface="Calibri"/>
                <a:cs typeface="Calibri"/>
              </a:rPr>
              <a:t> </a:t>
            </a:r>
            <a:r>
              <a:rPr lang="pt-BR" sz="1400" dirty="0">
                <a:latin typeface="Calibri"/>
                <a:cs typeface="Calibri"/>
              </a:rPr>
              <a:t>ordem</a:t>
            </a:r>
            <a:r>
              <a:rPr lang="pt-BR" sz="1400" spc="15" dirty="0">
                <a:latin typeface="Calibri"/>
                <a:cs typeface="Calibri"/>
              </a:rPr>
              <a:t> </a:t>
            </a:r>
            <a:r>
              <a:rPr lang="pt-BR" sz="1400" dirty="0">
                <a:latin typeface="Calibri"/>
                <a:cs typeface="Calibri"/>
              </a:rPr>
              <a:t>de R$</a:t>
            </a:r>
            <a:r>
              <a:rPr lang="pt-BR" sz="1400" spc="45" dirty="0">
                <a:latin typeface="Calibri"/>
                <a:cs typeface="Calibri"/>
              </a:rPr>
              <a:t> </a:t>
            </a:r>
            <a:r>
              <a:rPr lang="pt-BR" sz="1400" spc="-50" dirty="0">
                <a:latin typeface="Calibri"/>
                <a:cs typeface="Calibri"/>
              </a:rPr>
              <a:t>35</a:t>
            </a:r>
            <a:r>
              <a:rPr lang="pt-BR" sz="1400" spc="15" dirty="0">
                <a:latin typeface="Calibri"/>
                <a:cs typeface="Calibri"/>
              </a:rPr>
              <a:t> </a:t>
            </a:r>
            <a:r>
              <a:rPr lang="pt-BR" sz="1400" dirty="0">
                <a:latin typeface="Calibri"/>
                <a:cs typeface="Calibri"/>
              </a:rPr>
              <a:t>bilhões,</a:t>
            </a:r>
            <a:r>
              <a:rPr lang="pt-BR" sz="1400" spc="-15" dirty="0">
                <a:latin typeface="Calibri"/>
                <a:cs typeface="Calibri"/>
              </a:rPr>
              <a:t> </a:t>
            </a:r>
            <a:r>
              <a:rPr lang="pt-BR" sz="1400" dirty="0">
                <a:latin typeface="Calibri"/>
                <a:cs typeface="Calibri"/>
              </a:rPr>
              <a:t>seria</a:t>
            </a:r>
            <a:r>
              <a:rPr lang="pt-BR" sz="1400" spc="5" dirty="0">
                <a:latin typeface="Calibri"/>
                <a:cs typeface="Calibri"/>
              </a:rPr>
              <a:t> </a:t>
            </a:r>
            <a:r>
              <a:rPr lang="pt-BR" sz="1400" spc="-25" dirty="0">
                <a:latin typeface="Calibri"/>
                <a:cs typeface="Calibri"/>
              </a:rPr>
              <a:t>um </a:t>
            </a:r>
            <a:r>
              <a:rPr lang="pt-BR" sz="1400" dirty="0">
                <a:latin typeface="Calibri"/>
                <a:cs typeface="Calibri"/>
              </a:rPr>
              <a:t>paliativo</a:t>
            </a:r>
            <a:r>
              <a:rPr lang="pt-BR" sz="1400" spc="-45" dirty="0">
                <a:latin typeface="Calibri"/>
                <a:cs typeface="Calibri"/>
              </a:rPr>
              <a:t> </a:t>
            </a:r>
            <a:r>
              <a:rPr lang="pt-BR" sz="1400" dirty="0">
                <a:latin typeface="Calibri"/>
                <a:cs typeface="Calibri"/>
              </a:rPr>
              <a:t>importante.</a:t>
            </a:r>
            <a:r>
              <a:rPr lang="pt-BR" sz="1400" spc="-25" dirty="0">
                <a:latin typeface="Calibri"/>
                <a:cs typeface="Calibri"/>
              </a:rPr>
              <a:t> </a:t>
            </a:r>
            <a:r>
              <a:rPr lang="pt-BR" sz="1400" dirty="0">
                <a:latin typeface="Calibri"/>
                <a:cs typeface="Calibri"/>
              </a:rPr>
              <a:t>No</a:t>
            </a:r>
            <a:r>
              <a:rPr lang="pt-BR" sz="1400" spc="-20" dirty="0">
                <a:latin typeface="Calibri"/>
                <a:cs typeface="Calibri"/>
              </a:rPr>
              <a:t> </a:t>
            </a:r>
            <a:r>
              <a:rPr lang="pt-BR" sz="1400" dirty="0">
                <a:latin typeface="Calibri"/>
                <a:cs typeface="Calibri"/>
              </a:rPr>
              <a:t>entanto,</a:t>
            </a:r>
            <a:r>
              <a:rPr lang="pt-BR" sz="1400" spc="-50" dirty="0">
                <a:latin typeface="Calibri"/>
                <a:cs typeface="Calibri"/>
              </a:rPr>
              <a:t> </a:t>
            </a:r>
            <a:r>
              <a:rPr lang="pt-BR" sz="1400" dirty="0">
                <a:latin typeface="Calibri"/>
                <a:cs typeface="Calibri"/>
              </a:rPr>
              <a:t>uma</a:t>
            </a:r>
            <a:r>
              <a:rPr lang="pt-BR" sz="1400" spc="-5" dirty="0">
                <a:latin typeface="Calibri"/>
                <a:cs typeface="Calibri"/>
              </a:rPr>
              <a:t> </a:t>
            </a:r>
            <a:r>
              <a:rPr lang="pt-BR" sz="1400" dirty="0">
                <a:latin typeface="Calibri"/>
                <a:cs typeface="Calibri"/>
              </a:rPr>
              <a:t>melhora</a:t>
            </a:r>
            <a:r>
              <a:rPr lang="pt-BR" sz="1400" spc="-25" dirty="0">
                <a:latin typeface="Calibri"/>
                <a:cs typeface="Calibri"/>
              </a:rPr>
              <a:t> </a:t>
            </a:r>
            <a:r>
              <a:rPr lang="pt-BR" sz="1400" dirty="0">
                <a:latin typeface="Calibri"/>
                <a:cs typeface="Calibri"/>
              </a:rPr>
              <a:t>mais</a:t>
            </a:r>
            <a:r>
              <a:rPr lang="pt-BR" sz="1400" spc="-5" dirty="0">
                <a:latin typeface="Calibri"/>
                <a:cs typeface="Calibri"/>
              </a:rPr>
              <a:t> </a:t>
            </a:r>
            <a:r>
              <a:rPr lang="pt-BR" sz="1400" dirty="0">
                <a:latin typeface="Calibri"/>
                <a:cs typeface="Calibri"/>
              </a:rPr>
              <a:t>consistente</a:t>
            </a:r>
            <a:r>
              <a:rPr lang="pt-BR" sz="1400" spc="-40" dirty="0">
                <a:latin typeface="Calibri"/>
                <a:cs typeface="Calibri"/>
              </a:rPr>
              <a:t> </a:t>
            </a:r>
            <a:r>
              <a:rPr lang="pt-BR" sz="1400" dirty="0">
                <a:latin typeface="Calibri"/>
                <a:cs typeface="Calibri"/>
              </a:rPr>
              <a:t>do</a:t>
            </a:r>
            <a:r>
              <a:rPr lang="pt-BR" sz="1400" spc="-10" dirty="0">
                <a:latin typeface="Calibri"/>
                <a:cs typeface="Calibri"/>
              </a:rPr>
              <a:t> </a:t>
            </a:r>
            <a:r>
              <a:rPr lang="pt-BR" sz="1400" dirty="0">
                <a:latin typeface="Calibri"/>
                <a:cs typeface="Calibri"/>
              </a:rPr>
              <a:t>prêmio</a:t>
            </a:r>
            <a:r>
              <a:rPr lang="pt-BR" sz="1400" spc="-5" dirty="0">
                <a:latin typeface="Calibri"/>
                <a:cs typeface="Calibri"/>
              </a:rPr>
              <a:t> </a:t>
            </a:r>
            <a:r>
              <a:rPr lang="pt-BR" sz="1400" dirty="0">
                <a:latin typeface="Calibri"/>
                <a:cs typeface="Calibri"/>
              </a:rPr>
              <a:t>de</a:t>
            </a:r>
            <a:r>
              <a:rPr lang="pt-BR" sz="1400" spc="-5" dirty="0">
                <a:latin typeface="Calibri"/>
                <a:cs typeface="Calibri"/>
              </a:rPr>
              <a:t> </a:t>
            </a:r>
            <a:r>
              <a:rPr lang="pt-BR" sz="1400" dirty="0">
                <a:latin typeface="Calibri"/>
                <a:cs typeface="Calibri"/>
              </a:rPr>
              <a:t>risco</a:t>
            </a:r>
            <a:r>
              <a:rPr lang="pt-BR" sz="1400" spc="-5" dirty="0">
                <a:latin typeface="Calibri"/>
                <a:cs typeface="Calibri"/>
              </a:rPr>
              <a:t> </a:t>
            </a:r>
            <a:r>
              <a:rPr lang="pt-BR" sz="1400" spc="-25" dirty="0">
                <a:latin typeface="Calibri"/>
                <a:cs typeface="Calibri"/>
              </a:rPr>
              <a:t>só </a:t>
            </a:r>
            <a:r>
              <a:rPr lang="pt-BR" sz="1400" dirty="0">
                <a:latin typeface="Calibri"/>
                <a:cs typeface="Calibri"/>
              </a:rPr>
              <a:t>ocorrerá</a:t>
            </a:r>
            <a:r>
              <a:rPr lang="pt-BR" sz="1400" spc="-35" dirty="0">
                <a:latin typeface="Calibri"/>
                <a:cs typeface="Calibri"/>
              </a:rPr>
              <a:t> </a:t>
            </a:r>
            <a:r>
              <a:rPr lang="pt-BR" sz="1400" spc="10" dirty="0">
                <a:latin typeface="Calibri"/>
                <a:cs typeface="Calibri"/>
              </a:rPr>
              <a:t>com</a:t>
            </a:r>
            <a:r>
              <a:rPr lang="pt-BR" sz="1400" spc="-20" dirty="0">
                <a:latin typeface="Calibri"/>
                <a:cs typeface="Calibri"/>
              </a:rPr>
              <a:t> </a:t>
            </a:r>
            <a:r>
              <a:rPr lang="pt-BR" sz="1400" spc="10" dirty="0">
                <a:latin typeface="Calibri"/>
                <a:cs typeface="Calibri"/>
              </a:rPr>
              <a:t>uma</a:t>
            </a:r>
            <a:r>
              <a:rPr lang="pt-BR" sz="1400" spc="-30" dirty="0">
                <a:latin typeface="Calibri"/>
                <a:cs typeface="Calibri"/>
              </a:rPr>
              <a:t> </a:t>
            </a:r>
            <a:r>
              <a:rPr lang="pt-BR" sz="1400" spc="10" dirty="0">
                <a:latin typeface="Calibri"/>
                <a:cs typeface="Calibri"/>
              </a:rPr>
              <a:t>perspectiva</a:t>
            </a:r>
            <a:r>
              <a:rPr lang="pt-BR" sz="1400" spc="-40" dirty="0">
                <a:latin typeface="Calibri"/>
                <a:cs typeface="Calibri"/>
              </a:rPr>
              <a:t> </a:t>
            </a:r>
            <a:r>
              <a:rPr lang="pt-BR" sz="1400" spc="10" dirty="0">
                <a:latin typeface="Calibri"/>
                <a:cs typeface="Calibri"/>
              </a:rPr>
              <a:t>de</a:t>
            </a:r>
            <a:r>
              <a:rPr lang="pt-BR" sz="1400" spc="-20" dirty="0">
                <a:latin typeface="Calibri"/>
                <a:cs typeface="Calibri"/>
              </a:rPr>
              <a:t> </a:t>
            </a:r>
            <a:r>
              <a:rPr lang="pt-BR" sz="1400" dirty="0">
                <a:latin typeface="Calibri"/>
                <a:cs typeface="Calibri"/>
              </a:rPr>
              <a:t>trajetória</a:t>
            </a:r>
            <a:r>
              <a:rPr lang="pt-BR" sz="1400" spc="-65" dirty="0">
                <a:latin typeface="Calibri"/>
                <a:cs typeface="Calibri"/>
              </a:rPr>
              <a:t> </a:t>
            </a:r>
            <a:r>
              <a:rPr lang="pt-BR" sz="1400" spc="10" dirty="0">
                <a:latin typeface="Calibri"/>
                <a:cs typeface="Calibri"/>
              </a:rPr>
              <a:t>mais</a:t>
            </a:r>
            <a:r>
              <a:rPr lang="pt-BR" sz="1400" spc="-30" dirty="0">
                <a:latin typeface="Calibri"/>
                <a:cs typeface="Calibri"/>
              </a:rPr>
              <a:t> </a:t>
            </a:r>
            <a:r>
              <a:rPr lang="pt-BR" sz="1400" dirty="0">
                <a:latin typeface="Calibri"/>
                <a:cs typeface="Calibri"/>
              </a:rPr>
              <a:t>equilibrada</a:t>
            </a:r>
            <a:r>
              <a:rPr lang="pt-BR" sz="1400" spc="-20" dirty="0">
                <a:latin typeface="Calibri"/>
                <a:cs typeface="Calibri"/>
              </a:rPr>
              <a:t> </a:t>
            </a:r>
            <a:r>
              <a:rPr lang="pt-BR" sz="1400" spc="10" dirty="0">
                <a:latin typeface="Calibri"/>
                <a:cs typeface="Calibri"/>
              </a:rPr>
              <a:t>da</a:t>
            </a:r>
            <a:r>
              <a:rPr lang="pt-BR" sz="1400" spc="-25" dirty="0">
                <a:latin typeface="Calibri"/>
                <a:cs typeface="Calibri"/>
              </a:rPr>
              <a:t> </a:t>
            </a:r>
            <a:r>
              <a:rPr lang="pt-BR" sz="1400" spc="10" dirty="0">
                <a:latin typeface="Calibri"/>
                <a:cs typeface="Calibri"/>
              </a:rPr>
              <a:t>dívida</a:t>
            </a:r>
            <a:r>
              <a:rPr lang="pt-BR" sz="1400" spc="-35" dirty="0">
                <a:latin typeface="Calibri"/>
                <a:cs typeface="Calibri"/>
              </a:rPr>
              <a:t> </a:t>
            </a:r>
            <a:r>
              <a:rPr lang="pt-BR" sz="1400" spc="10" dirty="0">
                <a:latin typeface="Calibri"/>
                <a:cs typeface="Calibri"/>
              </a:rPr>
              <a:t>pública</a:t>
            </a:r>
            <a:r>
              <a:rPr lang="pt-BR" sz="1400" spc="-25" dirty="0">
                <a:latin typeface="Calibri"/>
                <a:cs typeface="Calibri"/>
              </a:rPr>
              <a:t> </a:t>
            </a:r>
            <a:r>
              <a:rPr lang="pt-BR" sz="1400" spc="10" dirty="0">
                <a:latin typeface="Calibri"/>
                <a:cs typeface="Calibri"/>
              </a:rPr>
              <a:t>à</a:t>
            </a:r>
            <a:r>
              <a:rPr lang="pt-BR" sz="1400" spc="-20" dirty="0">
                <a:latin typeface="Calibri"/>
                <a:cs typeface="Calibri"/>
              </a:rPr>
              <a:t> </a:t>
            </a:r>
            <a:r>
              <a:rPr lang="pt-BR" sz="1400" spc="-10" dirty="0">
                <a:latin typeface="Calibri"/>
                <a:cs typeface="Calibri"/>
              </a:rPr>
              <a:t>frente.</a:t>
            </a:r>
            <a:endParaRPr lang="pt-BR" sz="1400" dirty="0">
              <a:latin typeface="Calibri"/>
              <a:cs typeface="Calibri"/>
            </a:endParaRPr>
          </a:p>
        </p:txBody>
      </p:sp>
      <p:sp>
        <p:nvSpPr>
          <p:cNvPr id="61" name="object 25">
            <a:extLst>
              <a:ext uri="{FF2B5EF4-FFF2-40B4-BE49-F238E27FC236}">
                <a16:creationId xmlns:a16="http://schemas.microsoft.com/office/drawing/2014/main" id="{06D3BA82-0F44-FD51-3EF6-A52F42BCAB23}"/>
              </a:ext>
            </a:extLst>
          </p:cNvPr>
          <p:cNvSpPr txBox="1"/>
          <p:nvPr/>
        </p:nvSpPr>
        <p:spPr>
          <a:xfrm>
            <a:off x="310895" y="2433574"/>
            <a:ext cx="5715000" cy="1520929"/>
          </a:xfrm>
          <a:prstGeom prst="rect">
            <a:avLst/>
          </a:prstGeom>
        </p:spPr>
        <p:txBody>
          <a:bodyPr vert="horz" wrap="square" lIns="0" tIns="12700" rIns="0" bIns="0" rtlCol="0">
            <a:spAutoFit/>
          </a:bodyPr>
          <a:lstStyle/>
          <a:p>
            <a:pPr marL="299085" marR="5080" indent="-287020">
              <a:lnSpc>
                <a:spcPct val="100000"/>
              </a:lnSpc>
              <a:spcBef>
                <a:spcPts val="100"/>
              </a:spcBef>
              <a:tabLst>
                <a:tab pos="299085" algn="l"/>
              </a:tabLst>
            </a:pPr>
            <a:r>
              <a:rPr lang="pt-BR" sz="1400" spc="-50" dirty="0">
                <a:solidFill>
                  <a:srgbClr val="FF6100"/>
                </a:solidFill>
                <a:latin typeface="Calibri"/>
                <a:cs typeface="Calibri"/>
              </a:rPr>
              <a:t>–</a:t>
            </a:r>
            <a:r>
              <a:rPr lang="pt-BR" sz="1400" dirty="0">
                <a:solidFill>
                  <a:srgbClr val="FF6100"/>
                </a:solidFill>
                <a:latin typeface="Calibri"/>
                <a:cs typeface="Calibri"/>
              </a:rPr>
              <a:t>	</a:t>
            </a:r>
            <a:r>
              <a:rPr lang="pt-BR" sz="1400" b="1" dirty="0">
                <a:latin typeface="Calibri"/>
                <a:cs typeface="Calibri"/>
              </a:rPr>
              <a:t>Mantivemos</a:t>
            </a:r>
            <a:r>
              <a:rPr lang="pt-BR" sz="1400" b="1" spc="-65" dirty="0">
                <a:latin typeface="Calibri"/>
                <a:cs typeface="Calibri"/>
              </a:rPr>
              <a:t> </a:t>
            </a:r>
            <a:r>
              <a:rPr lang="pt-BR" sz="1400" b="1" dirty="0">
                <a:latin typeface="Calibri"/>
                <a:cs typeface="Calibri"/>
              </a:rPr>
              <a:t>as</a:t>
            </a:r>
            <a:r>
              <a:rPr lang="pt-BR" sz="1400" b="1" spc="5" dirty="0">
                <a:latin typeface="Calibri"/>
                <a:cs typeface="Calibri"/>
              </a:rPr>
              <a:t> </a:t>
            </a:r>
            <a:r>
              <a:rPr lang="pt-BR" sz="1400" b="1" dirty="0">
                <a:latin typeface="Calibri"/>
                <a:cs typeface="Calibri"/>
              </a:rPr>
              <a:t>nossas</a:t>
            </a:r>
            <a:r>
              <a:rPr lang="pt-BR" sz="1400" b="1" spc="-40" dirty="0">
                <a:latin typeface="Calibri"/>
                <a:cs typeface="Calibri"/>
              </a:rPr>
              <a:t> </a:t>
            </a:r>
            <a:r>
              <a:rPr lang="pt-BR" sz="1400" b="1" dirty="0">
                <a:latin typeface="Calibri"/>
                <a:cs typeface="Calibri"/>
              </a:rPr>
              <a:t>estimativas</a:t>
            </a:r>
            <a:r>
              <a:rPr lang="pt-BR" sz="1400" b="1" spc="-40" dirty="0">
                <a:latin typeface="Calibri"/>
                <a:cs typeface="Calibri"/>
              </a:rPr>
              <a:t> </a:t>
            </a:r>
            <a:r>
              <a:rPr lang="pt-BR" sz="1400" b="1" dirty="0">
                <a:latin typeface="Calibri"/>
                <a:cs typeface="Calibri"/>
              </a:rPr>
              <a:t>de</a:t>
            </a:r>
            <a:r>
              <a:rPr lang="pt-BR" sz="1400" b="1" spc="-5" dirty="0">
                <a:latin typeface="Calibri"/>
                <a:cs typeface="Calibri"/>
              </a:rPr>
              <a:t> </a:t>
            </a:r>
            <a:r>
              <a:rPr lang="pt-BR" sz="1400" b="1" dirty="0">
                <a:latin typeface="Calibri"/>
                <a:cs typeface="Calibri"/>
              </a:rPr>
              <a:t>crescimento</a:t>
            </a:r>
            <a:r>
              <a:rPr lang="pt-BR" sz="1400" b="1" spc="-10" dirty="0">
                <a:latin typeface="Calibri"/>
                <a:cs typeface="Calibri"/>
              </a:rPr>
              <a:t> </a:t>
            </a:r>
            <a:r>
              <a:rPr lang="pt-BR" sz="1400" b="1" dirty="0">
                <a:latin typeface="Calibri"/>
                <a:cs typeface="Calibri"/>
              </a:rPr>
              <a:t>do</a:t>
            </a:r>
            <a:r>
              <a:rPr lang="pt-BR" sz="1400" b="1" spc="-10" dirty="0">
                <a:latin typeface="Calibri"/>
                <a:cs typeface="Calibri"/>
              </a:rPr>
              <a:t> </a:t>
            </a:r>
            <a:r>
              <a:rPr lang="pt-BR" sz="1400" b="1" dirty="0">
                <a:latin typeface="Calibri"/>
                <a:cs typeface="Calibri"/>
              </a:rPr>
              <a:t>PIB</a:t>
            </a:r>
            <a:r>
              <a:rPr lang="pt-BR" sz="1400" b="1" spc="-5" dirty="0">
                <a:latin typeface="Calibri"/>
                <a:cs typeface="Calibri"/>
              </a:rPr>
              <a:t> </a:t>
            </a:r>
            <a:r>
              <a:rPr lang="pt-BR" sz="1400" b="1" dirty="0">
                <a:latin typeface="Calibri"/>
                <a:cs typeface="Calibri"/>
              </a:rPr>
              <a:t>para</a:t>
            </a:r>
            <a:r>
              <a:rPr lang="pt-BR" sz="1400" b="1" spc="-10" dirty="0">
                <a:latin typeface="Calibri"/>
                <a:cs typeface="Calibri"/>
              </a:rPr>
              <a:t> </a:t>
            </a:r>
            <a:r>
              <a:rPr lang="pt-BR" sz="1400" b="1" spc="-20" dirty="0">
                <a:latin typeface="Calibri"/>
                <a:cs typeface="Calibri"/>
              </a:rPr>
              <a:t>2024,</a:t>
            </a:r>
            <a:r>
              <a:rPr lang="pt-BR" sz="1400" b="1" spc="-10" dirty="0">
                <a:latin typeface="Calibri"/>
                <a:cs typeface="Calibri"/>
              </a:rPr>
              <a:t> </a:t>
            </a:r>
            <a:r>
              <a:rPr lang="pt-BR" sz="1400" b="1" spc="-30" dirty="0">
                <a:latin typeface="Calibri"/>
                <a:cs typeface="Calibri"/>
              </a:rPr>
              <a:t>2025</a:t>
            </a:r>
            <a:r>
              <a:rPr lang="pt-BR" sz="1400" b="1" spc="-15" dirty="0">
                <a:latin typeface="Calibri"/>
                <a:cs typeface="Calibri"/>
              </a:rPr>
              <a:t> </a:t>
            </a:r>
            <a:r>
              <a:rPr lang="pt-BR" sz="1400" b="1" dirty="0">
                <a:latin typeface="Calibri"/>
                <a:cs typeface="Calibri"/>
              </a:rPr>
              <a:t>e</a:t>
            </a:r>
            <a:r>
              <a:rPr lang="pt-BR" sz="1400" b="1" spc="-5" dirty="0">
                <a:latin typeface="Calibri"/>
                <a:cs typeface="Calibri"/>
              </a:rPr>
              <a:t> </a:t>
            </a:r>
            <a:r>
              <a:rPr lang="pt-BR" sz="1400" b="1" spc="-20" dirty="0">
                <a:latin typeface="Calibri"/>
                <a:cs typeface="Calibri"/>
              </a:rPr>
              <a:t>2026</a:t>
            </a:r>
            <a:r>
              <a:rPr lang="pt-BR" sz="1400" b="1" spc="-10" dirty="0">
                <a:latin typeface="Calibri"/>
                <a:cs typeface="Calibri"/>
              </a:rPr>
              <a:t> </a:t>
            </a:r>
            <a:r>
              <a:rPr lang="pt-BR" sz="1400" b="1" dirty="0">
                <a:latin typeface="Calibri"/>
                <a:cs typeface="Calibri"/>
              </a:rPr>
              <a:t>em </a:t>
            </a:r>
            <a:r>
              <a:rPr lang="pt-BR" sz="1400" b="1" spc="-10" dirty="0">
                <a:latin typeface="Calibri"/>
                <a:cs typeface="Calibri"/>
              </a:rPr>
              <a:t>3,6%, 2,2% </a:t>
            </a:r>
            <a:r>
              <a:rPr lang="pt-BR" sz="1400" b="1" dirty="0">
                <a:latin typeface="Calibri"/>
                <a:cs typeface="Calibri"/>
              </a:rPr>
              <a:t>e</a:t>
            </a:r>
            <a:r>
              <a:rPr lang="pt-BR" sz="1400" b="1" spc="10" dirty="0">
                <a:latin typeface="Calibri"/>
                <a:cs typeface="Calibri"/>
              </a:rPr>
              <a:t> </a:t>
            </a:r>
            <a:r>
              <a:rPr lang="pt-BR" sz="1400" b="1" spc="-35" dirty="0">
                <a:latin typeface="Calibri"/>
                <a:cs typeface="Calibri"/>
              </a:rPr>
              <a:t>1,5%,</a:t>
            </a:r>
            <a:r>
              <a:rPr lang="pt-BR" sz="1400" b="1" dirty="0">
                <a:latin typeface="Calibri"/>
                <a:cs typeface="Calibri"/>
              </a:rPr>
              <a:t> </a:t>
            </a:r>
            <a:r>
              <a:rPr lang="pt-BR" sz="1400" dirty="0">
                <a:latin typeface="Calibri"/>
                <a:cs typeface="Calibri"/>
              </a:rPr>
              <a:t>respectivamente.</a:t>
            </a:r>
            <a:r>
              <a:rPr lang="pt-BR" sz="1400" spc="-25" dirty="0">
                <a:latin typeface="Calibri"/>
                <a:cs typeface="Calibri"/>
              </a:rPr>
              <a:t> </a:t>
            </a:r>
            <a:r>
              <a:rPr lang="pt-BR" sz="1400" dirty="0">
                <a:latin typeface="Calibri"/>
                <a:cs typeface="Calibri"/>
              </a:rPr>
              <a:t>Apesar</a:t>
            </a:r>
            <a:r>
              <a:rPr lang="pt-BR" sz="1400" spc="-10" dirty="0">
                <a:latin typeface="Calibri"/>
                <a:cs typeface="Calibri"/>
              </a:rPr>
              <a:t> </a:t>
            </a:r>
            <a:r>
              <a:rPr lang="pt-BR" sz="1400" dirty="0">
                <a:latin typeface="Calibri"/>
                <a:cs typeface="Calibri"/>
              </a:rPr>
              <a:t>dos</a:t>
            </a:r>
            <a:r>
              <a:rPr lang="pt-BR" sz="1400" spc="-15" dirty="0">
                <a:latin typeface="Calibri"/>
                <a:cs typeface="Calibri"/>
              </a:rPr>
              <a:t> </a:t>
            </a:r>
            <a:r>
              <a:rPr lang="pt-BR" sz="1400" dirty="0">
                <a:latin typeface="Calibri"/>
                <a:cs typeface="Calibri"/>
              </a:rPr>
              <a:t>resultados</a:t>
            </a:r>
            <a:r>
              <a:rPr lang="pt-BR" sz="1400" spc="-15" dirty="0">
                <a:latin typeface="Calibri"/>
                <a:cs typeface="Calibri"/>
              </a:rPr>
              <a:t> </a:t>
            </a:r>
            <a:r>
              <a:rPr lang="pt-BR" sz="1400" dirty="0">
                <a:latin typeface="Calibri"/>
                <a:cs typeface="Calibri"/>
              </a:rPr>
              <a:t>mais</a:t>
            </a:r>
            <a:r>
              <a:rPr lang="pt-BR" sz="1400" spc="5" dirty="0">
                <a:latin typeface="Calibri"/>
                <a:cs typeface="Calibri"/>
              </a:rPr>
              <a:t> </a:t>
            </a:r>
            <a:r>
              <a:rPr lang="pt-BR" sz="1400" dirty="0">
                <a:latin typeface="Calibri"/>
                <a:cs typeface="Calibri"/>
              </a:rPr>
              <a:t>fracos</a:t>
            </a:r>
            <a:r>
              <a:rPr lang="pt-BR" sz="1400" spc="5" dirty="0">
                <a:latin typeface="Calibri"/>
                <a:cs typeface="Calibri"/>
              </a:rPr>
              <a:t> </a:t>
            </a:r>
            <a:r>
              <a:rPr lang="pt-BR" sz="1400" dirty="0">
                <a:latin typeface="Calibri"/>
                <a:cs typeface="Calibri"/>
              </a:rPr>
              <a:t>no 4T24,</a:t>
            </a:r>
            <a:r>
              <a:rPr lang="pt-BR" sz="1400" spc="10" dirty="0">
                <a:latin typeface="Calibri"/>
                <a:cs typeface="Calibri"/>
              </a:rPr>
              <a:t> </a:t>
            </a:r>
            <a:r>
              <a:rPr lang="pt-BR" sz="1400" dirty="0">
                <a:latin typeface="Calibri"/>
                <a:cs typeface="Calibri"/>
              </a:rPr>
              <a:t>dados</a:t>
            </a:r>
            <a:r>
              <a:rPr lang="pt-BR" sz="1400" spc="-15" dirty="0">
                <a:latin typeface="Calibri"/>
                <a:cs typeface="Calibri"/>
              </a:rPr>
              <a:t> </a:t>
            </a:r>
            <a:r>
              <a:rPr lang="pt-BR" sz="1400" dirty="0">
                <a:latin typeface="Calibri"/>
                <a:cs typeface="Calibri"/>
              </a:rPr>
              <a:t>do</a:t>
            </a:r>
            <a:r>
              <a:rPr lang="pt-BR" sz="1400" spc="5" dirty="0">
                <a:latin typeface="Calibri"/>
                <a:cs typeface="Calibri"/>
              </a:rPr>
              <a:t> </a:t>
            </a:r>
            <a:r>
              <a:rPr lang="pt-BR" sz="1400" spc="-10" dirty="0">
                <a:latin typeface="Calibri"/>
                <a:cs typeface="Calibri"/>
              </a:rPr>
              <a:t>IDAT- </a:t>
            </a:r>
            <a:r>
              <a:rPr lang="pt-BR" sz="1400" dirty="0">
                <a:latin typeface="Calibri"/>
                <a:cs typeface="Calibri"/>
              </a:rPr>
              <a:t>Atividade</a:t>
            </a:r>
            <a:r>
              <a:rPr lang="pt-BR" sz="1400" spc="-35" dirty="0">
                <a:latin typeface="Calibri"/>
                <a:cs typeface="Calibri"/>
              </a:rPr>
              <a:t> </a:t>
            </a:r>
            <a:r>
              <a:rPr lang="pt-BR" sz="1400" dirty="0">
                <a:latin typeface="Calibri"/>
                <a:cs typeface="Calibri"/>
              </a:rPr>
              <a:t>indicam que</a:t>
            </a:r>
            <a:r>
              <a:rPr lang="pt-BR" sz="1400" spc="-10" dirty="0">
                <a:latin typeface="Calibri"/>
                <a:cs typeface="Calibri"/>
              </a:rPr>
              <a:t> </a:t>
            </a:r>
            <a:r>
              <a:rPr lang="pt-BR" sz="1400" dirty="0">
                <a:latin typeface="Calibri"/>
                <a:cs typeface="Calibri"/>
              </a:rPr>
              <a:t>a economia</a:t>
            </a:r>
            <a:r>
              <a:rPr lang="pt-BR" sz="1400" spc="-35" dirty="0">
                <a:latin typeface="Calibri"/>
                <a:cs typeface="Calibri"/>
              </a:rPr>
              <a:t> </a:t>
            </a:r>
            <a:r>
              <a:rPr lang="pt-BR" sz="1400" dirty="0">
                <a:latin typeface="Calibri"/>
                <a:cs typeface="Calibri"/>
              </a:rPr>
              <a:t>teve</a:t>
            </a:r>
            <a:r>
              <a:rPr lang="pt-BR" sz="1400" spc="-5" dirty="0">
                <a:latin typeface="Calibri"/>
                <a:cs typeface="Calibri"/>
              </a:rPr>
              <a:t> </a:t>
            </a:r>
            <a:r>
              <a:rPr lang="pt-BR" sz="1400" dirty="0">
                <a:latin typeface="Calibri"/>
                <a:cs typeface="Calibri"/>
              </a:rPr>
              <a:t>um</a:t>
            </a:r>
            <a:r>
              <a:rPr lang="pt-BR" sz="1400" spc="5" dirty="0">
                <a:latin typeface="Calibri"/>
                <a:cs typeface="Calibri"/>
              </a:rPr>
              <a:t> </a:t>
            </a:r>
            <a:r>
              <a:rPr lang="pt-BR" sz="1400" dirty="0">
                <a:latin typeface="Calibri"/>
                <a:cs typeface="Calibri"/>
              </a:rPr>
              <a:t>desempenho</a:t>
            </a:r>
            <a:r>
              <a:rPr lang="pt-BR" sz="1400" spc="-20" dirty="0">
                <a:latin typeface="Calibri"/>
                <a:cs typeface="Calibri"/>
              </a:rPr>
              <a:t> </a:t>
            </a:r>
            <a:r>
              <a:rPr lang="pt-BR" sz="1400" dirty="0">
                <a:latin typeface="Calibri"/>
                <a:cs typeface="Calibri"/>
              </a:rPr>
              <a:t>melhor</a:t>
            </a:r>
            <a:r>
              <a:rPr lang="pt-BR" sz="1400" spc="-15" dirty="0">
                <a:latin typeface="Calibri"/>
                <a:cs typeface="Calibri"/>
              </a:rPr>
              <a:t> </a:t>
            </a:r>
            <a:r>
              <a:rPr lang="pt-BR" sz="1400" dirty="0">
                <a:latin typeface="Calibri"/>
                <a:cs typeface="Calibri"/>
              </a:rPr>
              <a:t>em</a:t>
            </a:r>
            <a:r>
              <a:rPr lang="pt-BR" sz="1400" spc="5" dirty="0">
                <a:latin typeface="Calibri"/>
                <a:cs typeface="Calibri"/>
              </a:rPr>
              <a:t> </a:t>
            </a:r>
            <a:r>
              <a:rPr lang="pt-BR" sz="1400" spc="-10" dirty="0">
                <a:latin typeface="Calibri"/>
                <a:cs typeface="Calibri"/>
              </a:rPr>
              <a:t>janeiro,</a:t>
            </a:r>
            <a:r>
              <a:rPr lang="pt-BR" sz="1400" spc="-30" dirty="0">
                <a:latin typeface="Calibri"/>
                <a:cs typeface="Calibri"/>
              </a:rPr>
              <a:t> </a:t>
            </a:r>
            <a:r>
              <a:rPr lang="pt-BR" sz="1400" dirty="0">
                <a:latin typeface="Calibri"/>
                <a:cs typeface="Calibri"/>
              </a:rPr>
              <a:t>em</a:t>
            </a:r>
            <a:r>
              <a:rPr lang="pt-BR" sz="1400" spc="5" dirty="0">
                <a:latin typeface="Calibri"/>
                <a:cs typeface="Calibri"/>
              </a:rPr>
              <a:t> </a:t>
            </a:r>
            <a:r>
              <a:rPr lang="pt-BR" sz="1400" dirty="0">
                <a:latin typeface="Calibri"/>
                <a:cs typeface="Calibri"/>
              </a:rPr>
              <a:t>linha</a:t>
            </a:r>
            <a:r>
              <a:rPr lang="pt-BR" sz="1400" spc="-5" dirty="0">
                <a:latin typeface="Calibri"/>
                <a:cs typeface="Calibri"/>
              </a:rPr>
              <a:t> </a:t>
            </a:r>
            <a:r>
              <a:rPr lang="pt-BR" sz="1400" spc="-25" dirty="0">
                <a:latin typeface="Calibri"/>
                <a:cs typeface="Calibri"/>
              </a:rPr>
              <a:t>com </a:t>
            </a:r>
            <a:r>
              <a:rPr lang="pt-BR" sz="1400" spc="10" dirty="0">
                <a:latin typeface="Calibri"/>
                <a:cs typeface="Calibri"/>
              </a:rPr>
              <a:t>nossa</a:t>
            </a:r>
            <a:r>
              <a:rPr lang="pt-BR" sz="1400" spc="-60" dirty="0">
                <a:latin typeface="Calibri"/>
                <a:cs typeface="Calibri"/>
              </a:rPr>
              <a:t> </a:t>
            </a:r>
            <a:r>
              <a:rPr lang="pt-BR" sz="1400" spc="10" dirty="0">
                <a:latin typeface="Calibri"/>
                <a:cs typeface="Calibri"/>
              </a:rPr>
              <a:t>expectativa</a:t>
            </a:r>
            <a:r>
              <a:rPr lang="pt-BR" sz="1400" spc="-55" dirty="0">
                <a:latin typeface="Calibri"/>
                <a:cs typeface="Calibri"/>
              </a:rPr>
              <a:t> </a:t>
            </a:r>
            <a:r>
              <a:rPr lang="pt-BR" sz="1400" spc="10" dirty="0">
                <a:latin typeface="Calibri"/>
                <a:cs typeface="Calibri"/>
              </a:rPr>
              <a:t>de</a:t>
            </a:r>
            <a:r>
              <a:rPr lang="pt-BR" sz="1400" spc="-25" dirty="0">
                <a:latin typeface="Calibri"/>
                <a:cs typeface="Calibri"/>
              </a:rPr>
              <a:t> </a:t>
            </a:r>
            <a:r>
              <a:rPr lang="pt-BR" sz="1400" spc="10" dirty="0">
                <a:latin typeface="Calibri"/>
                <a:cs typeface="Calibri"/>
              </a:rPr>
              <a:t>que</a:t>
            </a:r>
            <a:r>
              <a:rPr lang="pt-BR" sz="1400" spc="-35" dirty="0">
                <a:latin typeface="Calibri"/>
                <a:cs typeface="Calibri"/>
              </a:rPr>
              <a:t> </a:t>
            </a:r>
            <a:r>
              <a:rPr lang="pt-BR" sz="1400" spc="10" dirty="0">
                <a:latin typeface="Calibri"/>
                <a:cs typeface="Calibri"/>
              </a:rPr>
              <a:t>uma</a:t>
            </a:r>
            <a:r>
              <a:rPr lang="pt-BR" sz="1400" spc="-35" dirty="0">
                <a:latin typeface="Calibri"/>
                <a:cs typeface="Calibri"/>
              </a:rPr>
              <a:t> </a:t>
            </a:r>
            <a:r>
              <a:rPr lang="pt-BR" sz="1400" spc="10" dirty="0">
                <a:latin typeface="Calibri"/>
                <a:cs typeface="Calibri"/>
              </a:rPr>
              <a:t>desaceleração</a:t>
            </a:r>
            <a:r>
              <a:rPr lang="pt-BR" sz="1400" spc="-30" dirty="0">
                <a:latin typeface="Calibri"/>
                <a:cs typeface="Calibri"/>
              </a:rPr>
              <a:t> </a:t>
            </a:r>
            <a:r>
              <a:rPr lang="pt-BR" sz="1400" spc="10" dirty="0">
                <a:latin typeface="Calibri"/>
                <a:cs typeface="Calibri"/>
              </a:rPr>
              <a:t>mais</a:t>
            </a:r>
            <a:r>
              <a:rPr lang="pt-BR" sz="1400" spc="-35" dirty="0">
                <a:latin typeface="Calibri"/>
                <a:cs typeface="Calibri"/>
              </a:rPr>
              <a:t> </a:t>
            </a:r>
            <a:r>
              <a:rPr lang="pt-BR" sz="1400" spc="10" dirty="0">
                <a:latin typeface="Calibri"/>
                <a:cs typeface="Calibri"/>
              </a:rPr>
              <a:t>acentuada</a:t>
            </a:r>
            <a:r>
              <a:rPr lang="pt-BR" sz="1400" spc="-25" dirty="0">
                <a:latin typeface="Calibri"/>
                <a:cs typeface="Calibri"/>
              </a:rPr>
              <a:t> </a:t>
            </a:r>
            <a:r>
              <a:rPr lang="pt-BR" sz="1400" spc="10" dirty="0">
                <a:latin typeface="Calibri"/>
                <a:cs typeface="Calibri"/>
              </a:rPr>
              <a:t>só</a:t>
            </a:r>
            <a:r>
              <a:rPr lang="pt-BR" sz="1400" spc="-55" dirty="0">
                <a:latin typeface="Calibri"/>
                <a:cs typeface="Calibri"/>
              </a:rPr>
              <a:t> </a:t>
            </a:r>
            <a:r>
              <a:rPr lang="pt-BR" sz="1400" spc="10" dirty="0">
                <a:latin typeface="Calibri"/>
                <a:cs typeface="Calibri"/>
              </a:rPr>
              <a:t>deve</a:t>
            </a:r>
            <a:r>
              <a:rPr lang="pt-BR" sz="1400" spc="-25" dirty="0">
                <a:latin typeface="Calibri"/>
                <a:cs typeface="Calibri"/>
              </a:rPr>
              <a:t> </a:t>
            </a:r>
            <a:r>
              <a:rPr lang="pt-BR" sz="1400" dirty="0">
                <a:latin typeface="Calibri"/>
                <a:cs typeface="Calibri"/>
              </a:rPr>
              <a:t>ocorrer</a:t>
            </a:r>
            <a:r>
              <a:rPr lang="pt-BR" sz="1400" spc="-45" dirty="0">
                <a:latin typeface="Calibri"/>
                <a:cs typeface="Calibri"/>
              </a:rPr>
              <a:t> </a:t>
            </a:r>
            <a:r>
              <a:rPr lang="pt-BR" sz="1400" spc="10" dirty="0">
                <a:latin typeface="Calibri"/>
                <a:cs typeface="Calibri"/>
              </a:rPr>
              <a:t>no</a:t>
            </a:r>
            <a:r>
              <a:rPr lang="pt-BR" sz="1400" spc="-35" dirty="0">
                <a:latin typeface="Calibri"/>
                <a:cs typeface="Calibri"/>
              </a:rPr>
              <a:t> </a:t>
            </a:r>
            <a:r>
              <a:rPr lang="pt-BR" sz="1400" spc="-10" dirty="0">
                <a:latin typeface="Calibri"/>
                <a:cs typeface="Calibri"/>
              </a:rPr>
              <a:t>segundo </a:t>
            </a:r>
            <a:r>
              <a:rPr lang="pt-BR" sz="1400" dirty="0">
                <a:latin typeface="Calibri"/>
                <a:cs typeface="Calibri"/>
              </a:rPr>
              <a:t>semestre</a:t>
            </a:r>
            <a:r>
              <a:rPr lang="pt-BR" sz="1400" spc="-30" dirty="0">
                <a:latin typeface="Calibri"/>
                <a:cs typeface="Calibri"/>
              </a:rPr>
              <a:t> </a:t>
            </a:r>
            <a:r>
              <a:rPr lang="pt-BR" sz="1400" dirty="0">
                <a:latin typeface="Calibri"/>
                <a:cs typeface="Calibri"/>
              </a:rPr>
              <a:t>de </a:t>
            </a:r>
            <a:r>
              <a:rPr lang="pt-BR" sz="1400" spc="-30" dirty="0">
                <a:latin typeface="Calibri"/>
                <a:cs typeface="Calibri"/>
              </a:rPr>
              <a:t>2025.</a:t>
            </a:r>
            <a:r>
              <a:rPr lang="pt-BR" sz="1400" spc="-25" dirty="0">
                <a:latin typeface="Calibri"/>
                <a:cs typeface="Calibri"/>
              </a:rPr>
              <a:t> </a:t>
            </a:r>
            <a:r>
              <a:rPr lang="pt-BR" sz="1400" dirty="0">
                <a:latin typeface="Calibri"/>
                <a:cs typeface="Calibri"/>
              </a:rPr>
              <a:t>Para</a:t>
            </a:r>
            <a:r>
              <a:rPr lang="pt-BR" sz="1400" spc="-15" dirty="0">
                <a:latin typeface="Calibri"/>
                <a:cs typeface="Calibri"/>
              </a:rPr>
              <a:t> </a:t>
            </a:r>
            <a:r>
              <a:rPr lang="pt-BR" sz="1400" dirty="0">
                <a:latin typeface="Calibri"/>
                <a:cs typeface="Calibri"/>
              </a:rPr>
              <a:t>o</a:t>
            </a:r>
            <a:r>
              <a:rPr lang="pt-BR" sz="1400" spc="-5" dirty="0">
                <a:latin typeface="Calibri"/>
                <a:cs typeface="Calibri"/>
              </a:rPr>
              <a:t> </a:t>
            </a:r>
            <a:r>
              <a:rPr lang="pt-BR" sz="1400" dirty="0">
                <a:latin typeface="Calibri"/>
                <a:cs typeface="Calibri"/>
              </a:rPr>
              <a:t>mercado de</a:t>
            </a:r>
            <a:r>
              <a:rPr lang="pt-BR" sz="1400" spc="-15" dirty="0">
                <a:latin typeface="Calibri"/>
                <a:cs typeface="Calibri"/>
              </a:rPr>
              <a:t> </a:t>
            </a:r>
            <a:r>
              <a:rPr lang="pt-BR" sz="1400" dirty="0">
                <a:latin typeface="Calibri"/>
                <a:cs typeface="Calibri"/>
              </a:rPr>
              <a:t>trabalho,</a:t>
            </a:r>
            <a:r>
              <a:rPr lang="pt-BR" sz="1400" spc="-30" dirty="0">
                <a:latin typeface="Calibri"/>
                <a:cs typeface="Calibri"/>
              </a:rPr>
              <a:t> </a:t>
            </a:r>
            <a:r>
              <a:rPr lang="pt-BR" sz="1400" dirty="0">
                <a:latin typeface="Calibri"/>
                <a:cs typeface="Calibri"/>
              </a:rPr>
              <a:t>projetamos</a:t>
            </a:r>
            <a:r>
              <a:rPr lang="pt-BR" sz="1400" spc="-45" dirty="0">
                <a:latin typeface="Calibri"/>
                <a:cs typeface="Calibri"/>
              </a:rPr>
              <a:t> </a:t>
            </a:r>
            <a:r>
              <a:rPr lang="pt-BR" sz="1400" dirty="0">
                <a:latin typeface="Calibri"/>
                <a:cs typeface="Calibri"/>
              </a:rPr>
              <a:t>que</a:t>
            </a:r>
            <a:r>
              <a:rPr lang="pt-BR" sz="1400" spc="-5" dirty="0">
                <a:latin typeface="Calibri"/>
                <a:cs typeface="Calibri"/>
              </a:rPr>
              <a:t> </a:t>
            </a:r>
            <a:r>
              <a:rPr lang="pt-BR" sz="1400" dirty="0">
                <a:latin typeface="Calibri"/>
                <a:cs typeface="Calibri"/>
              </a:rPr>
              <a:t>a</a:t>
            </a:r>
            <a:r>
              <a:rPr lang="pt-BR" sz="1400" spc="-5" dirty="0">
                <a:latin typeface="Calibri"/>
                <a:cs typeface="Calibri"/>
              </a:rPr>
              <a:t> </a:t>
            </a:r>
            <a:r>
              <a:rPr lang="pt-BR" sz="1400" dirty="0">
                <a:latin typeface="Calibri"/>
                <a:cs typeface="Calibri"/>
              </a:rPr>
              <a:t>taxa</a:t>
            </a:r>
            <a:r>
              <a:rPr lang="pt-BR" sz="1400" spc="-35" dirty="0">
                <a:latin typeface="Calibri"/>
                <a:cs typeface="Calibri"/>
              </a:rPr>
              <a:t> </a:t>
            </a:r>
            <a:r>
              <a:rPr lang="pt-BR" sz="1400" dirty="0">
                <a:latin typeface="Calibri"/>
                <a:cs typeface="Calibri"/>
              </a:rPr>
              <a:t>de </a:t>
            </a:r>
            <a:r>
              <a:rPr lang="pt-BR" sz="1400" spc="-10" dirty="0">
                <a:latin typeface="Calibri"/>
                <a:cs typeface="Calibri"/>
              </a:rPr>
              <a:t>desemprego </a:t>
            </a:r>
            <a:r>
              <a:rPr lang="pt-BR" sz="1400" dirty="0">
                <a:latin typeface="Calibri"/>
                <a:cs typeface="Calibri"/>
              </a:rPr>
              <a:t>termine</a:t>
            </a:r>
            <a:r>
              <a:rPr lang="pt-BR" sz="1400" spc="-30" dirty="0">
                <a:latin typeface="Calibri"/>
                <a:cs typeface="Calibri"/>
              </a:rPr>
              <a:t> 2025</a:t>
            </a:r>
            <a:r>
              <a:rPr lang="pt-BR" sz="1400" spc="-45" dirty="0">
                <a:latin typeface="Calibri"/>
                <a:cs typeface="Calibri"/>
              </a:rPr>
              <a:t> </a:t>
            </a:r>
            <a:r>
              <a:rPr lang="pt-BR" sz="1400" dirty="0">
                <a:latin typeface="Calibri"/>
                <a:cs typeface="Calibri"/>
              </a:rPr>
              <a:t>em</a:t>
            </a:r>
            <a:r>
              <a:rPr lang="pt-BR" sz="1400" spc="-15" dirty="0">
                <a:latin typeface="Calibri"/>
                <a:cs typeface="Calibri"/>
              </a:rPr>
              <a:t> </a:t>
            </a:r>
            <a:r>
              <a:rPr lang="pt-BR" sz="1400" dirty="0">
                <a:latin typeface="Calibri"/>
                <a:cs typeface="Calibri"/>
              </a:rPr>
              <a:t>6,8%,</a:t>
            </a:r>
            <a:r>
              <a:rPr lang="pt-BR" sz="1400" spc="-35" dirty="0">
                <a:latin typeface="Calibri"/>
                <a:cs typeface="Calibri"/>
              </a:rPr>
              <a:t> </a:t>
            </a:r>
            <a:r>
              <a:rPr lang="pt-BR" sz="1400" dirty="0">
                <a:latin typeface="Calibri"/>
                <a:cs typeface="Calibri"/>
              </a:rPr>
              <a:t>subindo</a:t>
            </a:r>
            <a:r>
              <a:rPr lang="pt-BR" sz="1400" spc="-30" dirty="0">
                <a:latin typeface="Calibri"/>
                <a:cs typeface="Calibri"/>
              </a:rPr>
              <a:t> </a:t>
            </a:r>
            <a:r>
              <a:rPr lang="pt-BR" sz="1400" dirty="0">
                <a:latin typeface="Calibri"/>
                <a:cs typeface="Calibri"/>
              </a:rPr>
              <a:t>para</a:t>
            </a:r>
            <a:r>
              <a:rPr lang="pt-BR" sz="1400" spc="-25" dirty="0">
                <a:latin typeface="Calibri"/>
                <a:cs typeface="Calibri"/>
              </a:rPr>
              <a:t> </a:t>
            </a:r>
            <a:r>
              <a:rPr lang="pt-BR" sz="1400" spc="-20" dirty="0">
                <a:latin typeface="Calibri"/>
                <a:cs typeface="Calibri"/>
              </a:rPr>
              <a:t>7,3%</a:t>
            </a:r>
            <a:r>
              <a:rPr lang="pt-BR" sz="1400" spc="-30" dirty="0">
                <a:latin typeface="Calibri"/>
                <a:cs typeface="Calibri"/>
              </a:rPr>
              <a:t> </a:t>
            </a:r>
            <a:r>
              <a:rPr lang="pt-BR" sz="1400" dirty="0">
                <a:latin typeface="Calibri"/>
                <a:cs typeface="Calibri"/>
              </a:rPr>
              <a:t>em</a:t>
            </a:r>
            <a:r>
              <a:rPr lang="pt-BR" sz="1400" spc="-20" dirty="0">
                <a:latin typeface="Calibri"/>
                <a:cs typeface="Calibri"/>
              </a:rPr>
              <a:t> 2026.</a:t>
            </a:r>
            <a:endParaRPr lang="pt-BR" sz="1400" dirty="0">
              <a:latin typeface="Calibri"/>
              <a:cs typeface="Calibri"/>
            </a:endParaRPr>
          </a:p>
        </p:txBody>
      </p:sp>
      <p:sp>
        <p:nvSpPr>
          <p:cNvPr id="62" name="object 26">
            <a:extLst>
              <a:ext uri="{FF2B5EF4-FFF2-40B4-BE49-F238E27FC236}">
                <a16:creationId xmlns:a16="http://schemas.microsoft.com/office/drawing/2014/main" id="{6A8B7855-6F86-B51A-E87D-EA233C8749DD}"/>
              </a:ext>
            </a:extLst>
          </p:cNvPr>
          <p:cNvSpPr txBox="1"/>
          <p:nvPr/>
        </p:nvSpPr>
        <p:spPr>
          <a:xfrm>
            <a:off x="6447154" y="1153032"/>
            <a:ext cx="5363845" cy="443711"/>
          </a:xfrm>
          <a:prstGeom prst="rect">
            <a:avLst/>
          </a:prstGeom>
        </p:spPr>
        <p:txBody>
          <a:bodyPr vert="horz" wrap="square" lIns="0" tIns="12700" rIns="0" bIns="0" rtlCol="0">
            <a:spAutoFit/>
          </a:bodyPr>
          <a:lstStyle/>
          <a:p>
            <a:pPr marL="241300" marR="5080" indent="-228600">
              <a:lnSpc>
                <a:spcPct val="100000"/>
              </a:lnSpc>
              <a:spcBef>
                <a:spcPts val="100"/>
              </a:spcBef>
              <a:tabLst>
                <a:tab pos="240665" algn="l"/>
              </a:tabLst>
            </a:pPr>
            <a:r>
              <a:rPr lang="pt-BR" sz="1400" spc="-50" dirty="0">
                <a:solidFill>
                  <a:srgbClr val="FF6100"/>
                </a:solidFill>
                <a:latin typeface="Calibri"/>
                <a:cs typeface="Calibri"/>
              </a:rPr>
              <a:t>–</a:t>
            </a:r>
            <a:r>
              <a:rPr lang="pt-BR" sz="1400" dirty="0">
                <a:solidFill>
                  <a:srgbClr val="FF6100"/>
                </a:solidFill>
                <a:latin typeface="Calibri"/>
                <a:cs typeface="Calibri"/>
              </a:rPr>
              <a:t>	</a:t>
            </a:r>
            <a:r>
              <a:rPr lang="pt-BR" sz="1400" b="1" dirty="0">
                <a:latin typeface="Calibri"/>
                <a:cs typeface="Calibri"/>
              </a:rPr>
              <a:t>Mantivemos</a:t>
            </a:r>
            <a:r>
              <a:rPr lang="pt-BR" sz="1400" b="1" spc="-55" dirty="0">
                <a:latin typeface="Calibri"/>
                <a:cs typeface="Calibri"/>
              </a:rPr>
              <a:t> </a:t>
            </a:r>
            <a:r>
              <a:rPr lang="pt-BR" sz="1400" b="1" dirty="0">
                <a:latin typeface="Calibri"/>
                <a:cs typeface="Calibri"/>
              </a:rPr>
              <a:t>nossas</a:t>
            </a:r>
            <a:r>
              <a:rPr lang="pt-BR" sz="1400" b="1" spc="-20" dirty="0">
                <a:latin typeface="Calibri"/>
                <a:cs typeface="Calibri"/>
              </a:rPr>
              <a:t> </a:t>
            </a:r>
            <a:r>
              <a:rPr lang="pt-BR" sz="1400" b="1" dirty="0">
                <a:latin typeface="Calibri"/>
                <a:cs typeface="Calibri"/>
              </a:rPr>
              <a:t>projeções</a:t>
            </a:r>
            <a:r>
              <a:rPr lang="pt-BR" sz="1400" b="1" spc="-20" dirty="0">
                <a:latin typeface="Calibri"/>
                <a:cs typeface="Calibri"/>
              </a:rPr>
              <a:t> </a:t>
            </a:r>
            <a:r>
              <a:rPr lang="pt-BR" sz="1400" b="1" dirty="0">
                <a:latin typeface="Calibri"/>
                <a:cs typeface="Calibri"/>
              </a:rPr>
              <a:t>de</a:t>
            </a:r>
            <a:r>
              <a:rPr lang="pt-BR" sz="1400" b="1" spc="10" dirty="0">
                <a:latin typeface="Calibri"/>
                <a:cs typeface="Calibri"/>
              </a:rPr>
              <a:t> </a:t>
            </a:r>
            <a:r>
              <a:rPr lang="pt-BR" sz="1400" b="1" dirty="0">
                <a:latin typeface="Calibri"/>
                <a:cs typeface="Calibri"/>
              </a:rPr>
              <a:t>inflação em</a:t>
            </a:r>
            <a:r>
              <a:rPr lang="pt-BR" sz="1400" b="1" spc="10" dirty="0">
                <a:latin typeface="Calibri"/>
                <a:cs typeface="Calibri"/>
              </a:rPr>
              <a:t> </a:t>
            </a:r>
            <a:r>
              <a:rPr lang="pt-BR" sz="1400" b="1" spc="-20" dirty="0">
                <a:latin typeface="Calibri"/>
                <a:cs typeface="Calibri"/>
              </a:rPr>
              <a:t>5,8% </a:t>
            </a:r>
            <a:r>
              <a:rPr lang="pt-BR" sz="1400" b="1" dirty="0">
                <a:latin typeface="Calibri"/>
                <a:cs typeface="Calibri"/>
              </a:rPr>
              <a:t>para</a:t>
            </a:r>
            <a:r>
              <a:rPr lang="pt-BR" sz="1400" b="1" spc="-10" dirty="0">
                <a:latin typeface="Calibri"/>
                <a:cs typeface="Calibri"/>
              </a:rPr>
              <a:t> </a:t>
            </a:r>
            <a:r>
              <a:rPr lang="pt-BR" sz="1400" b="1" dirty="0">
                <a:latin typeface="Calibri"/>
                <a:cs typeface="Calibri"/>
              </a:rPr>
              <a:t>este</a:t>
            </a:r>
            <a:r>
              <a:rPr lang="pt-BR" sz="1400" b="1" spc="-30" dirty="0">
                <a:latin typeface="Calibri"/>
                <a:cs typeface="Calibri"/>
              </a:rPr>
              <a:t> </a:t>
            </a:r>
            <a:r>
              <a:rPr lang="pt-BR" sz="1400" b="1" dirty="0">
                <a:latin typeface="Calibri"/>
                <a:cs typeface="Calibri"/>
              </a:rPr>
              <a:t>ano</a:t>
            </a:r>
            <a:r>
              <a:rPr lang="pt-BR" sz="1400" b="1" spc="-15" dirty="0">
                <a:latin typeface="Calibri"/>
                <a:cs typeface="Calibri"/>
              </a:rPr>
              <a:t> </a:t>
            </a:r>
            <a:r>
              <a:rPr lang="pt-BR" sz="1400" b="1" dirty="0">
                <a:latin typeface="Calibri"/>
                <a:cs typeface="Calibri"/>
              </a:rPr>
              <a:t>e</a:t>
            </a:r>
            <a:r>
              <a:rPr lang="pt-BR" sz="1400" b="1" spc="-10" dirty="0">
                <a:latin typeface="Calibri"/>
                <a:cs typeface="Calibri"/>
              </a:rPr>
              <a:t> </a:t>
            </a:r>
            <a:r>
              <a:rPr lang="pt-BR" sz="1400" b="1" dirty="0">
                <a:latin typeface="Calibri"/>
                <a:cs typeface="Calibri"/>
              </a:rPr>
              <a:t>4,5%</a:t>
            </a:r>
            <a:r>
              <a:rPr lang="pt-BR" sz="1400" b="1" spc="-25" dirty="0">
                <a:latin typeface="Calibri"/>
                <a:cs typeface="Calibri"/>
              </a:rPr>
              <a:t> </a:t>
            </a:r>
            <a:r>
              <a:rPr lang="pt-BR" sz="1400" b="1" dirty="0">
                <a:latin typeface="Calibri"/>
                <a:cs typeface="Calibri"/>
              </a:rPr>
              <a:t>para</a:t>
            </a:r>
            <a:r>
              <a:rPr lang="pt-BR" sz="1400" b="1" spc="-5" dirty="0">
                <a:latin typeface="Calibri"/>
                <a:cs typeface="Calibri"/>
              </a:rPr>
              <a:t> </a:t>
            </a:r>
            <a:r>
              <a:rPr lang="pt-BR" sz="1400" b="1" spc="-25" dirty="0">
                <a:latin typeface="Calibri"/>
                <a:cs typeface="Calibri"/>
              </a:rPr>
              <a:t>2026</a:t>
            </a:r>
            <a:r>
              <a:rPr lang="pt-BR" sz="1400" spc="-25" dirty="0">
                <a:latin typeface="Calibri"/>
                <a:cs typeface="Calibri"/>
              </a:rPr>
              <a:t>,</a:t>
            </a:r>
            <a:r>
              <a:rPr lang="pt-BR" sz="1400" spc="-15" dirty="0">
                <a:latin typeface="Calibri"/>
                <a:cs typeface="Calibri"/>
              </a:rPr>
              <a:t> </a:t>
            </a:r>
            <a:r>
              <a:rPr lang="pt-BR" sz="1400" dirty="0">
                <a:latin typeface="Calibri"/>
                <a:cs typeface="Calibri"/>
              </a:rPr>
              <a:t>com assimetria</a:t>
            </a:r>
            <a:r>
              <a:rPr lang="pt-BR" sz="1400" spc="-40" dirty="0">
                <a:latin typeface="Calibri"/>
                <a:cs typeface="Calibri"/>
              </a:rPr>
              <a:t> </a:t>
            </a:r>
            <a:r>
              <a:rPr lang="pt-BR" sz="1400" spc="-10" dirty="0">
                <a:latin typeface="Calibri"/>
                <a:cs typeface="Calibri"/>
              </a:rPr>
              <a:t>ainda </a:t>
            </a:r>
            <a:r>
              <a:rPr lang="pt-BR" sz="1400" dirty="0">
                <a:latin typeface="Calibri"/>
                <a:cs typeface="Calibri"/>
              </a:rPr>
              <a:t>altista</a:t>
            </a:r>
            <a:r>
              <a:rPr lang="pt-BR" sz="1400" spc="-50" dirty="0">
                <a:latin typeface="Calibri"/>
                <a:cs typeface="Calibri"/>
              </a:rPr>
              <a:t> </a:t>
            </a:r>
            <a:r>
              <a:rPr lang="pt-BR" sz="1400" dirty="0">
                <a:latin typeface="Calibri"/>
                <a:cs typeface="Calibri"/>
              </a:rPr>
              <a:t>para</a:t>
            </a:r>
            <a:r>
              <a:rPr lang="pt-BR" sz="1400" spc="-5" dirty="0">
                <a:latin typeface="Calibri"/>
                <a:cs typeface="Calibri"/>
              </a:rPr>
              <a:t> </a:t>
            </a:r>
            <a:r>
              <a:rPr lang="pt-BR" sz="1400" dirty="0">
                <a:latin typeface="Calibri"/>
                <a:cs typeface="Calibri"/>
              </a:rPr>
              <a:t>os</a:t>
            </a:r>
            <a:r>
              <a:rPr lang="pt-BR" sz="1400" spc="-15" dirty="0">
                <a:latin typeface="Calibri"/>
                <a:cs typeface="Calibri"/>
              </a:rPr>
              <a:t> </a:t>
            </a:r>
            <a:r>
              <a:rPr lang="pt-BR" sz="1400" dirty="0">
                <a:latin typeface="Calibri"/>
                <a:cs typeface="Calibri"/>
              </a:rPr>
              <a:t>dois</a:t>
            </a:r>
            <a:r>
              <a:rPr lang="pt-BR" sz="1400" spc="-30" dirty="0">
                <a:latin typeface="Calibri"/>
                <a:cs typeface="Calibri"/>
              </a:rPr>
              <a:t> </a:t>
            </a:r>
            <a:r>
              <a:rPr lang="pt-BR" sz="1400" spc="-20" dirty="0">
                <a:latin typeface="Calibri"/>
                <a:cs typeface="Calibri"/>
              </a:rPr>
              <a:t>anos.</a:t>
            </a:r>
            <a:endParaRPr lang="pt-BR" sz="1400" dirty="0">
              <a:latin typeface="Calibri"/>
              <a:cs typeface="Calibri"/>
            </a:endParaRPr>
          </a:p>
        </p:txBody>
      </p:sp>
      <p:sp>
        <p:nvSpPr>
          <p:cNvPr id="63" name="object 27">
            <a:extLst>
              <a:ext uri="{FF2B5EF4-FFF2-40B4-BE49-F238E27FC236}">
                <a16:creationId xmlns:a16="http://schemas.microsoft.com/office/drawing/2014/main" id="{4629B8E8-1E8C-18BD-E2F9-8ADD4948D700}"/>
              </a:ext>
            </a:extLst>
          </p:cNvPr>
          <p:cNvSpPr txBox="1"/>
          <p:nvPr/>
        </p:nvSpPr>
        <p:spPr>
          <a:xfrm>
            <a:off x="6472554" y="1717929"/>
            <a:ext cx="5414645" cy="1546577"/>
          </a:xfrm>
          <a:prstGeom prst="rect">
            <a:avLst/>
          </a:prstGeom>
        </p:spPr>
        <p:txBody>
          <a:bodyPr vert="horz" wrap="square" lIns="0" tIns="12700" rIns="0" bIns="0" rtlCol="0">
            <a:spAutoFit/>
          </a:bodyPr>
          <a:lstStyle/>
          <a:p>
            <a:pPr marL="266700" indent="-266700">
              <a:lnSpc>
                <a:spcPct val="100000"/>
              </a:lnSpc>
              <a:spcBef>
                <a:spcPts val="100"/>
              </a:spcBef>
              <a:tabLst>
                <a:tab pos="227965" algn="l"/>
              </a:tabLst>
            </a:pPr>
            <a:r>
              <a:rPr lang="pt-BR" sz="1400" spc="-50" dirty="0">
                <a:solidFill>
                  <a:srgbClr val="FF6100"/>
                </a:solidFill>
                <a:latin typeface="Calibri"/>
                <a:cs typeface="Calibri"/>
              </a:rPr>
              <a:t>–</a:t>
            </a:r>
            <a:r>
              <a:rPr lang="pt-BR" sz="1400" dirty="0">
                <a:solidFill>
                  <a:srgbClr val="FF6100"/>
                </a:solidFill>
                <a:latin typeface="Calibri"/>
                <a:cs typeface="Calibri"/>
              </a:rPr>
              <a:t>	</a:t>
            </a:r>
            <a:r>
              <a:rPr lang="pt-BR" sz="1400" dirty="0">
                <a:latin typeface="Calibri"/>
                <a:cs typeface="Calibri"/>
              </a:rPr>
              <a:t>O</a:t>
            </a:r>
            <a:r>
              <a:rPr lang="pt-BR" sz="1400" spc="-30" dirty="0">
                <a:latin typeface="Calibri"/>
                <a:cs typeface="Calibri"/>
              </a:rPr>
              <a:t> </a:t>
            </a:r>
            <a:r>
              <a:rPr lang="pt-BR" sz="1400" spc="10" dirty="0">
                <a:latin typeface="Calibri"/>
                <a:cs typeface="Calibri"/>
              </a:rPr>
              <a:t>Banco</a:t>
            </a:r>
            <a:r>
              <a:rPr lang="pt-BR" sz="1400" spc="-15" dirty="0">
                <a:latin typeface="Calibri"/>
                <a:cs typeface="Calibri"/>
              </a:rPr>
              <a:t> </a:t>
            </a:r>
            <a:r>
              <a:rPr lang="pt-BR" sz="1400" spc="10" dirty="0">
                <a:latin typeface="Calibri"/>
                <a:cs typeface="Calibri"/>
              </a:rPr>
              <a:t>Central</a:t>
            </a:r>
            <a:r>
              <a:rPr lang="pt-BR" sz="1400" spc="-25" dirty="0">
                <a:latin typeface="Calibri"/>
                <a:cs typeface="Calibri"/>
              </a:rPr>
              <a:t> </a:t>
            </a:r>
            <a:r>
              <a:rPr lang="pt-BR" sz="1400" spc="10" dirty="0">
                <a:latin typeface="Calibri"/>
                <a:cs typeface="Calibri"/>
              </a:rPr>
              <a:t>seguirá</a:t>
            </a:r>
            <a:r>
              <a:rPr lang="pt-BR" sz="1400" spc="-20" dirty="0">
                <a:latin typeface="Calibri"/>
                <a:cs typeface="Calibri"/>
              </a:rPr>
              <a:t> </a:t>
            </a:r>
            <a:r>
              <a:rPr lang="pt-BR" sz="1400" spc="10" dirty="0">
                <a:latin typeface="Calibri"/>
                <a:cs typeface="Calibri"/>
              </a:rPr>
              <a:t>avançando</a:t>
            </a:r>
            <a:r>
              <a:rPr lang="pt-BR" sz="1400" spc="-25" dirty="0">
                <a:latin typeface="Calibri"/>
                <a:cs typeface="Calibri"/>
              </a:rPr>
              <a:t> </a:t>
            </a:r>
            <a:r>
              <a:rPr lang="pt-BR" sz="1400" spc="10" dirty="0">
                <a:latin typeface="Calibri"/>
                <a:cs typeface="Calibri"/>
              </a:rPr>
              <a:t>em</a:t>
            </a:r>
            <a:r>
              <a:rPr lang="pt-BR" sz="1400" spc="-15" dirty="0">
                <a:latin typeface="Calibri"/>
                <a:cs typeface="Calibri"/>
              </a:rPr>
              <a:t> </a:t>
            </a:r>
            <a:r>
              <a:rPr lang="pt-BR" sz="1400" spc="-10" dirty="0">
                <a:latin typeface="Calibri"/>
                <a:cs typeface="Calibri"/>
              </a:rPr>
              <a:t>território </a:t>
            </a:r>
            <a:r>
              <a:rPr lang="pt-BR" sz="1400" dirty="0">
                <a:latin typeface="Calibri"/>
                <a:cs typeface="Calibri"/>
              </a:rPr>
              <a:t>contracionista</a:t>
            </a:r>
            <a:r>
              <a:rPr lang="pt-BR" sz="1400" spc="-5" dirty="0">
                <a:latin typeface="Calibri"/>
                <a:cs typeface="Calibri"/>
              </a:rPr>
              <a:t> </a:t>
            </a:r>
            <a:r>
              <a:rPr lang="pt-BR" sz="1400" dirty="0">
                <a:latin typeface="Calibri"/>
                <a:cs typeface="Calibri"/>
              </a:rPr>
              <a:t>ao</a:t>
            </a:r>
            <a:r>
              <a:rPr lang="pt-BR" sz="1400" spc="45" dirty="0">
                <a:latin typeface="Calibri"/>
                <a:cs typeface="Calibri"/>
              </a:rPr>
              <a:t> </a:t>
            </a:r>
            <a:r>
              <a:rPr lang="pt-BR" sz="1400" dirty="0">
                <a:latin typeface="Calibri"/>
                <a:cs typeface="Calibri"/>
              </a:rPr>
              <a:t>longo</a:t>
            </a:r>
            <a:r>
              <a:rPr lang="pt-BR" sz="1400" spc="20" dirty="0">
                <a:latin typeface="Calibri"/>
                <a:cs typeface="Calibri"/>
              </a:rPr>
              <a:t> </a:t>
            </a:r>
            <a:r>
              <a:rPr lang="pt-BR" sz="1400" dirty="0">
                <a:latin typeface="Calibri"/>
                <a:cs typeface="Calibri"/>
              </a:rPr>
              <a:t>dos</a:t>
            </a:r>
            <a:r>
              <a:rPr lang="pt-BR" sz="1400" spc="20" dirty="0">
                <a:latin typeface="Calibri"/>
                <a:cs typeface="Calibri"/>
              </a:rPr>
              <a:t> </a:t>
            </a:r>
            <a:r>
              <a:rPr lang="pt-BR" sz="1400" dirty="0">
                <a:latin typeface="Calibri"/>
                <a:cs typeface="Calibri"/>
              </a:rPr>
              <a:t>próximos</a:t>
            </a:r>
            <a:r>
              <a:rPr lang="pt-BR" sz="1400" spc="20" dirty="0">
                <a:latin typeface="Calibri"/>
                <a:cs typeface="Calibri"/>
              </a:rPr>
              <a:t> </a:t>
            </a:r>
            <a:r>
              <a:rPr lang="pt-BR" sz="1400" spc="-10" dirty="0">
                <a:latin typeface="Calibri"/>
                <a:cs typeface="Calibri"/>
              </a:rPr>
              <a:t>meses. </a:t>
            </a:r>
            <a:r>
              <a:rPr lang="pt-BR" sz="1400" b="1" dirty="0">
                <a:latin typeface="Calibri"/>
                <a:cs typeface="Calibri"/>
              </a:rPr>
              <a:t>Projetamos</a:t>
            </a:r>
            <a:r>
              <a:rPr lang="pt-BR" sz="1400" b="1" spc="-35" dirty="0">
                <a:latin typeface="Calibri"/>
                <a:cs typeface="Calibri"/>
              </a:rPr>
              <a:t> </a:t>
            </a:r>
            <a:r>
              <a:rPr lang="pt-BR" sz="1400" b="1" dirty="0">
                <a:latin typeface="Calibri"/>
                <a:cs typeface="Calibri"/>
              </a:rPr>
              <a:t>que</a:t>
            </a:r>
            <a:r>
              <a:rPr lang="pt-BR" sz="1400" b="1" spc="-35" dirty="0">
                <a:latin typeface="Calibri"/>
                <a:cs typeface="Calibri"/>
              </a:rPr>
              <a:t> </a:t>
            </a:r>
            <a:r>
              <a:rPr lang="pt-BR" sz="1400" b="1" dirty="0">
                <a:latin typeface="Calibri"/>
                <a:cs typeface="Calibri"/>
              </a:rPr>
              <a:t>a</a:t>
            </a:r>
            <a:r>
              <a:rPr lang="pt-BR" sz="1400" b="1" spc="-20" dirty="0">
                <a:latin typeface="Calibri"/>
                <a:cs typeface="Calibri"/>
              </a:rPr>
              <a:t> </a:t>
            </a:r>
            <a:r>
              <a:rPr lang="pt-BR" sz="1400" b="1" dirty="0">
                <a:latin typeface="Calibri"/>
                <a:cs typeface="Calibri"/>
              </a:rPr>
              <a:t>taxa</a:t>
            </a:r>
            <a:r>
              <a:rPr lang="pt-BR" sz="1400" b="1" spc="-15" dirty="0">
                <a:latin typeface="Calibri"/>
                <a:cs typeface="Calibri"/>
              </a:rPr>
              <a:t> </a:t>
            </a:r>
            <a:r>
              <a:rPr lang="pt-BR" sz="1400" b="1" dirty="0">
                <a:latin typeface="Calibri"/>
                <a:cs typeface="Calibri"/>
              </a:rPr>
              <a:t>Selic</a:t>
            </a:r>
            <a:r>
              <a:rPr lang="pt-BR" sz="1400" b="1" spc="-15" dirty="0">
                <a:latin typeface="Calibri"/>
                <a:cs typeface="Calibri"/>
              </a:rPr>
              <a:t> </a:t>
            </a:r>
            <a:r>
              <a:rPr lang="pt-BR" sz="1400" b="1" dirty="0">
                <a:latin typeface="Calibri"/>
                <a:cs typeface="Calibri"/>
              </a:rPr>
              <a:t>atinja</a:t>
            </a:r>
            <a:r>
              <a:rPr lang="pt-BR" sz="1400" b="1" spc="-35" dirty="0">
                <a:latin typeface="Calibri"/>
                <a:cs typeface="Calibri"/>
              </a:rPr>
              <a:t> </a:t>
            </a:r>
            <a:r>
              <a:rPr lang="pt-BR" sz="1400" b="1" spc="-45" dirty="0">
                <a:latin typeface="Calibri"/>
                <a:cs typeface="Calibri"/>
              </a:rPr>
              <a:t>15,75%</a:t>
            </a:r>
            <a:r>
              <a:rPr lang="pt-BR" sz="1400" b="1" spc="-25" dirty="0">
                <a:latin typeface="Calibri"/>
                <a:cs typeface="Calibri"/>
              </a:rPr>
              <a:t> </a:t>
            </a:r>
            <a:r>
              <a:rPr lang="pt-BR" sz="1400" b="1" spc="-10" dirty="0">
                <a:latin typeface="Calibri"/>
                <a:cs typeface="Calibri"/>
              </a:rPr>
              <a:t>a.a.</a:t>
            </a:r>
            <a:r>
              <a:rPr lang="pt-BR" sz="1400" b="1" spc="-25" dirty="0">
                <a:latin typeface="Calibri"/>
                <a:cs typeface="Calibri"/>
              </a:rPr>
              <a:t> </a:t>
            </a:r>
            <a:r>
              <a:rPr lang="pt-BR" sz="1400" b="1" dirty="0">
                <a:latin typeface="Calibri"/>
                <a:cs typeface="Calibri"/>
              </a:rPr>
              <a:t>ao</a:t>
            </a:r>
            <a:r>
              <a:rPr lang="pt-BR" sz="1400" b="1" spc="-10" dirty="0">
                <a:latin typeface="Calibri"/>
                <a:cs typeface="Calibri"/>
              </a:rPr>
              <a:t> final</a:t>
            </a:r>
            <a:r>
              <a:rPr lang="pt-BR" sz="1400" b="1" spc="500" dirty="0">
                <a:latin typeface="Calibri"/>
                <a:cs typeface="Calibri"/>
              </a:rPr>
              <a:t> </a:t>
            </a:r>
            <a:r>
              <a:rPr lang="pt-BR" sz="1400" b="1" dirty="0">
                <a:latin typeface="Calibri"/>
                <a:cs typeface="Calibri"/>
              </a:rPr>
              <a:t>do</a:t>
            </a:r>
            <a:r>
              <a:rPr lang="pt-BR" sz="1400" b="1" spc="-15" dirty="0">
                <a:latin typeface="Calibri"/>
                <a:cs typeface="Calibri"/>
              </a:rPr>
              <a:t> </a:t>
            </a:r>
            <a:r>
              <a:rPr lang="pt-BR" sz="1400" b="1" spc="-90" dirty="0">
                <a:latin typeface="Calibri"/>
                <a:cs typeface="Calibri"/>
              </a:rPr>
              <a:t>1º</a:t>
            </a:r>
            <a:r>
              <a:rPr lang="pt-BR" sz="1400" b="1" spc="-10" dirty="0">
                <a:latin typeface="Calibri"/>
                <a:cs typeface="Calibri"/>
              </a:rPr>
              <a:t> </a:t>
            </a:r>
            <a:r>
              <a:rPr lang="pt-BR" sz="1400" b="1" dirty="0">
                <a:latin typeface="Calibri"/>
                <a:cs typeface="Calibri"/>
              </a:rPr>
              <a:t>semestre</a:t>
            </a:r>
            <a:r>
              <a:rPr lang="pt-BR" sz="1400" b="1" spc="-25" dirty="0">
                <a:latin typeface="Calibri"/>
                <a:cs typeface="Calibri"/>
              </a:rPr>
              <a:t> </a:t>
            </a:r>
            <a:r>
              <a:rPr lang="pt-BR" sz="1400" b="1" dirty="0">
                <a:latin typeface="Calibri"/>
                <a:cs typeface="Calibri"/>
              </a:rPr>
              <a:t>desse</a:t>
            </a:r>
            <a:r>
              <a:rPr lang="pt-BR" sz="1400" b="1" spc="-20" dirty="0">
                <a:latin typeface="Calibri"/>
                <a:cs typeface="Calibri"/>
              </a:rPr>
              <a:t> </a:t>
            </a:r>
            <a:r>
              <a:rPr lang="pt-BR" sz="1400" b="1" dirty="0">
                <a:latin typeface="Calibri"/>
                <a:cs typeface="Calibri"/>
              </a:rPr>
              <a:t>ano.</a:t>
            </a:r>
            <a:r>
              <a:rPr lang="pt-BR" sz="1400" b="1" spc="-35" dirty="0">
                <a:latin typeface="Calibri"/>
                <a:cs typeface="Calibri"/>
              </a:rPr>
              <a:t> </a:t>
            </a:r>
            <a:r>
              <a:rPr lang="pt-BR" sz="1400" b="1" dirty="0">
                <a:latin typeface="Calibri"/>
                <a:cs typeface="Calibri"/>
              </a:rPr>
              <a:t>Reconhecemos,</a:t>
            </a:r>
            <a:r>
              <a:rPr lang="pt-BR" sz="1400" b="1" spc="-15" dirty="0">
                <a:latin typeface="Calibri"/>
                <a:cs typeface="Calibri"/>
              </a:rPr>
              <a:t> </a:t>
            </a:r>
            <a:r>
              <a:rPr lang="pt-BR" sz="1400" b="1" dirty="0">
                <a:latin typeface="Calibri"/>
                <a:cs typeface="Calibri"/>
              </a:rPr>
              <a:t>no</a:t>
            </a:r>
            <a:r>
              <a:rPr lang="pt-BR" sz="1400" b="1" spc="-10" dirty="0">
                <a:latin typeface="Calibri"/>
                <a:cs typeface="Calibri"/>
              </a:rPr>
              <a:t> entanto, </a:t>
            </a:r>
            <a:r>
              <a:rPr lang="pt-BR" sz="1400" b="1" dirty="0">
                <a:latin typeface="Calibri"/>
                <a:cs typeface="Calibri"/>
              </a:rPr>
              <a:t>que</a:t>
            </a:r>
            <a:r>
              <a:rPr lang="pt-BR" sz="1400" b="1" spc="-30" dirty="0">
                <a:latin typeface="Calibri"/>
                <a:cs typeface="Calibri"/>
              </a:rPr>
              <a:t> </a:t>
            </a:r>
            <a:r>
              <a:rPr lang="pt-BR" sz="1400" b="1" dirty="0">
                <a:latin typeface="Calibri"/>
                <a:cs typeface="Calibri"/>
              </a:rPr>
              <a:t>o</a:t>
            </a:r>
            <a:r>
              <a:rPr lang="pt-BR" sz="1400" b="1" spc="-45" dirty="0">
                <a:latin typeface="Calibri"/>
                <a:cs typeface="Calibri"/>
              </a:rPr>
              <a:t> </a:t>
            </a:r>
            <a:r>
              <a:rPr lang="pt-BR" sz="1400" b="1" dirty="0">
                <a:latin typeface="Calibri"/>
                <a:cs typeface="Calibri"/>
              </a:rPr>
              <a:t>risco</a:t>
            </a:r>
            <a:r>
              <a:rPr lang="pt-BR" sz="1400" b="1" spc="-20" dirty="0">
                <a:latin typeface="Calibri"/>
                <a:cs typeface="Calibri"/>
              </a:rPr>
              <a:t> </a:t>
            </a:r>
            <a:r>
              <a:rPr lang="pt-BR" sz="1400" b="1" dirty="0">
                <a:latin typeface="Calibri"/>
                <a:cs typeface="Calibri"/>
              </a:rPr>
              <a:t>é</a:t>
            </a:r>
            <a:r>
              <a:rPr lang="pt-BR" sz="1400" b="1" spc="-30" dirty="0">
                <a:latin typeface="Calibri"/>
                <a:cs typeface="Calibri"/>
              </a:rPr>
              <a:t> </a:t>
            </a:r>
            <a:r>
              <a:rPr lang="pt-BR" sz="1400" b="1" dirty="0">
                <a:latin typeface="Calibri"/>
                <a:cs typeface="Calibri"/>
              </a:rPr>
              <a:t>de</a:t>
            </a:r>
            <a:r>
              <a:rPr lang="pt-BR" sz="1400" b="1" spc="-25" dirty="0">
                <a:latin typeface="Calibri"/>
                <a:cs typeface="Calibri"/>
              </a:rPr>
              <a:t> </a:t>
            </a:r>
            <a:r>
              <a:rPr lang="pt-BR" sz="1400" b="1" dirty="0">
                <a:latin typeface="Calibri"/>
                <a:cs typeface="Calibri"/>
              </a:rPr>
              <a:t>uma</a:t>
            </a:r>
            <a:r>
              <a:rPr lang="pt-BR" sz="1400" b="1" spc="-30" dirty="0">
                <a:latin typeface="Calibri"/>
                <a:cs typeface="Calibri"/>
              </a:rPr>
              <a:t> </a:t>
            </a:r>
            <a:r>
              <a:rPr lang="pt-BR" sz="1400" b="1" dirty="0">
                <a:latin typeface="Calibri"/>
                <a:cs typeface="Calibri"/>
              </a:rPr>
              <a:t>interrupção</a:t>
            </a:r>
            <a:r>
              <a:rPr lang="pt-BR" sz="1400" b="1" spc="-25" dirty="0">
                <a:latin typeface="Calibri"/>
                <a:cs typeface="Calibri"/>
              </a:rPr>
              <a:t> </a:t>
            </a:r>
            <a:r>
              <a:rPr lang="pt-BR" sz="1400" b="1" dirty="0">
                <a:latin typeface="Calibri"/>
                <a:cs typeface="Calibri"/>
              </a:rPr>
              <a:t>do</a:t>
            </a:r>
            <a:r>
              <a:rPr lang="pt-BR" sz="1400" b="1" spc="-30" dirty="0">
                <a:latin typeface="Calibri"/>
                <a:cs typeface="Calibri"/>
              </a:rPr>
              <a:t> </a:t>
            </a:r>
            <a:r>
              <a:rPr lang="pt-BR" sz="1400" b="1" dirty="0">
                <a:latin typeface="Calibri"/>
                <a:cs typeface="Calibri"/>
              </a:rPr>
              <a:t>ciclo</a:t>
            </a:r>
            <a:r>
              <a:rPr lang="pt-BR" sz="1400" b="1" spc="-15" dirty="0">
                <a:latin typeface="Calibri"/>
                <a:cs typeface="Calibri"/>
              </a:rPr>
              <a:t> </a:t>
            </a:r>
            <a:r>
              <a:rPr lang="pt-BR" sz="1400" b="1" dirty="0">
                <a:latin typeface="Calibri"/>
                <a:cs typeface="Calibri"/>
              </a:rPr>
              <a:t>de</a:t>
            </a:r>
            <a:r>
              <a:rPr lang="pt-BR" sz="1400" b="1" spc="-25" dirty="0">
                <a:latin typeface="Calibri"/>
                <a:cs typeface="Calibri"/>
              </a:rPr>
              <a:t> </a:t>
            </a:r>
            <a:r>
              <a:rPr lang="pt-BR" sz="1400" b="1" dirty="0">
                <a:latin typeface="Calibri"/>
                <a:cs typeface="Calibri"/>
              </a:rPr>
              <a:t>alta</a:t>
            </a:r>
            <a:r>
              <a:rPr lang="pt-BR" sz="1400" b="1" spc="-50" dirty="0">
                <a:latin typeface="Calibri"/>
                <a:cs typeface="Calibri"/>
              </a:rPr>
              <a:t> </a:t>
            </a:r>
            <a:r>
              <a:rPr lang="pt-BR" sz="1400" b="1" spc="-10" dirty="0">
                <a:latin typeface="Calibri"/>
                <a:cs typeface="Calibri"/>
              </a:rPr>
              <a:t>antes </a:t>
            </a:r>
            <a:r>
              <a:rPr lang="pt-BR" sz="1400" b="1" dirty="0">
                <a:latin typeface="Calibri"/>
                <a:cs typeface="Calibri"/>
              </a:rPr>
              <a:t>disso,</a:t>
            </a:r>
            <a:r>
              <a:rPr lang="pt-BR" sz="1400" b="1" spc="-20" dirty="0">
                <a:latin typeface="Calibri"/>
                <a:cs typeface="Calibri"/>
              </a:rPr>
              <a:t> </a:t>
            </a:r>
            <a:r>
              <a:rPr lang="pt-BR" sz="1400" b="1" dirty="0">
                <a:latin typeface="Calibri"/>
                <a:cs typeface="Calibri"/>
              </a:rPr>
              <a:t>a</a:t>
            </a:r>
            <a:r>
              <a:rPr lang="pt-BR" sz="1400" b="1" spc="5" dirty="0">
                <a:latin typeface="Calibri"/>
                <a:cs typeface="Calibri"/>
              </a:rPr>
              <a:t> </a:t>
            </a:r>
            <a:r>
              <a:rPr lang="pt-BR" sz="1400" b="1" dirty="0">
                <a:latin typeface="Calibri"/>
                <a:cs typeface="Calibri"/>
              </a:rPr>
              <a:t>depender</a:t>
            </a:r>
            <a:r>
              <a:rPr lang="pt-BR" sz="1400" b="1" spc="20" dirty="0">
                <a:latin typeface="Calibri"/>
                <a:cs typeface="Calibri"/>
              </a:rPr>
              <a:t> </a:t>
            </a:r>
            <a:r>
              <a:rPr lang="pt-BR" sz="1400" b="1" dirty="0">
                <a:latin typeface="Calibri"/>
                <a:cs typeface="Calibri"/>
              </a:rPr>
              <a:t>da</a:t>
            </a:r>
            <a:r>
              <a:rPr lang="pt-BR" sz="1400" b="1" spc="15" dirty="0">
                <a:latin typeface="Calibri"/>
                <a:cs typeface="Calibri"/>
              </a:rPr>
              <a:t> </a:t>
            </a:r>
            <a:r>
              <a:rPr lang="pt-BR" sz="1400" b="1" dirty="0">
                <a:latin typeface="Calibri"/>
                <a:cs typeface="Calibri"/>
              </a:rPr>
              <a:t>dinâmica</a:t>
            </a:r>
            <a:r>
              <a:rPr lang="pt-BR" sz="1400" b="1" spc="20" dirty="0">
                <a:latin typeface="Calibri"/>
                <a:cs typeface="Calibri"/>
              </a:rPr>
              <a:t> </a:t>
            </a:r>
            <a:r>
              <a:rPr lang="pt-BR" sz="1400" b="1" dirty="0">
                <a:latin typeface="Calibri"/>
                <a:cs typeface="Calibri"/>
              </a:rPr>
              <a:t>da</a:t>
            </a:r>
            <a:r>
              <a:rPr lang="pt-BR" sz="1400" b="1" spc="15" dirty="0">
                <a:latin typeface="Calibri"/>
                <a:cs typeface="Calibri"/>
              </a:rPr>
              <a:t> </a:t>
            </a:r>
            <a:r>
              <a:rPr lang="pt-BR" sz="1400" b="1" dirty="0">
                <a:latin typeface="Calibri"/>
                <a:cs typeface="Calibri"/>
              </a:rPr>
              <a:t>atividade</a:t>
            </a:r>
            <a:r>
              <a:rPr lang="pt-BR" sz="1400" b="1" spc="5" dirty="0">
                <a:latin typeface="Calibri"/>
                <a:cs typeface="Calibri"/>
              </a:rPr>
              <a:t> </a:t>
            </a:r>
            <a:r>
              <a:rPr lang="pt-BR" sz="1400" b="1" spc="-10" dirty="0">
                <a:latin typeface="Calibri"/>
                <a:cs typeface="Calibri"/>
              </a:rPr>
              <a:t>econômica, </a:t>
            </a:r>
            <a:r>
              <a:rPr lang="pt-BR" sz="1400" b="1" dirty="0">
                <a:latin typeface="Calibri"/>
                <a:cs typeface="Calibri"/>
              </a:rPr>
              <a:t>do</a:t>
            </a:r>
            <a:r>
              <a:rPr lang="pt-BR" sz="1400" b="1" spc="-5" dirty="0">
                <a:latin typeface="Calibri"/>
                <a:cs typeface="Calibri"/>
              </a:rPr>
              <a:t> </a:t>
            </a:r>
            <a:r>
              <a:rPr lang="pt-BR" sz="1400" b="1" dirty="0">
                <a:latin typeface="Calibri"/>
                <a:cs typeface="Calibri"/>
              </a:rPr>
              <a:t>BRL</a:t>
            </a:r>
            <a:r>
              <a:rPr lang="pt-BR" sz="1400" b="1" spc="5" dirty="0">
                <a:latin typeface="Calibri"/>
                <a:cs typeface="Calibri"/>
              </a:rPr>
              <a:t> </a:t>
            </a:r>
            <a:r>
              <a:rPr lang="pt-BR" sz="1400" b="1" dirty="0">
                <a:latin typeface="Calibri"/>
                <a:cs typeface="Calibri"/>
              </a:rPr>
              <a:t>e</a:t>
            </a:r>
            <a:r>
              <a:rPr lang="pt-BR" sz="1400" b="1" spc="-10" dirty="0">
                <a:latin typeface="Calibri"/>
                <a:cs typeface="Calibri"/>
              </a:rPr>
              <a:t> </a:t>
            </a:r>
            <a:r>
              <a:rPr lang="pt-BR" sz="1400" b="1" dirty="0">
                <a:latin typeface="Calibri"/>
                <a:cs typeface="Calibri"/>
              </a:rPr>
              <a:t>das</a:t>
            </a:r>
            <a:r>
              <a:rPr lang="pt-BR" sz="1400" b="1" spc="10" dirty="0">
                <a:latin typeface="Calibri"/>
                <a:cs typeface="Calibri"/>
              </a:rPr>
              <a:t> </a:t>
            </a:r>
            <a:r>
              <a:rPr lang="pt-BR" sz="1400" b="1" spc="-10" dirty="0">
                <a:latin typeface="Calibri"/>
                <a:cs typeface="Calibri"/>
              </a:rPr>
              <a:t>expectativas.</a:t>
            </a:r>
            <a:endParaRPr lang="pt-BR" sz="1400" b="1" dirty="0">
              <a:latin typeface="Calibri"/>
              <a:cs typeface="Calibri"/>
            </a:endParaRPr>
          </a:p>
          <a:p>
            <a:pPr>
              <a:lnSpc>
                <a:spcPct val="100000"/>
              </a:lnSpc>
              <a:spcBef>
                <a:spcPts val="100"/>
              </a:spcBef>
              <a:tabLst>
                <a:tab pos="227965" algn="l"/>
              </a:tabLst>
            </a:pPr>
            <a:endParaRPr lang="pt-BR" sz="1400" dirty="0">
              <a:latin typeface="Calibri"/>
              <a:cs typeface="Calibri"/>
            </a:endParaRPr>
          </a:p>
        </p:txBody>
      </p:sp>
      <p:sp>
        <p:nvSpPr>
          <p:cNvPr id="65" name="CaixaDeTexto 64">
            <a:extLst>
              <a:ext uri="{FF2B5EF4-FFF2-40B4-BE49-F238E27FC236}">
                <a16:creationId xmlns:a16="http://schemas.microsoft.com/office/drawing/2014/main" id="{1383C416-7E38-6CB6-7B92-CEC07FD47052}"/>
              </a:ext>
            </a:extLst>
          </p:cNvPr>
          <p:cNvSpPr txBox="1"/>
          <p:nvPr/>
        </p:nvSpPr>
        <p:spPr>
          <a:xfrm>
            <a:off x="8133396" y="6320976"/>
            <a:ext cx="3998595" cy="276999"/>
          </a:xfrm>
          <a:prstGeom prst="rect">
            <a:avLst/>
          </a:prstGeom>
          <a:noFill/>
        </p:spPr>
        <p:txBody>
          <a:bodyPr wrap="none" rtlCol="0">
            <a:spAutoFit/>
          </a:bodyPr>
          <a:lstStyle/>
          <a:p>
            <a:pPr algn="r"/>
            <a:r>
              <a:rPr lang="pt-BR" sz="1200" dirty="0">
                <a:solidFill>
                  <a:srgbClr val="FF0000"/>
                </a:solidFill>
                <a:latin typeface="Open Sans" panose="020B0606030504020204" pitchFamily="34" charset="0"/>
                <a:ea typeface="Open Sans" panose="020B0606030504020204" pitchFamily="34" charset="0"/>
                <a:cs typeface="Open Sans" panose="020B0606030504020204" pitchFamily="34" charset="0"/>
              </a:rPr>
              <a:t>Fonte: Perspectivas Econômicas Itaú – Fevereiro 2025</a:t>
            </a:r>
          </a:p>
        </p:txBody>
      </p:sp>
      <p:sp>
        <p:nvSpPr>
          <p:cNvPr id="66" name="Retângulo 65">
            <a:extLst>
              <a:ext uri="{FF2B5EF4-FFF2-40B4-BE49-F238E27FC236}">
                <a16:creationId xmlns:a16="http://schemas.microsoft.com/office/drawing/2014/main" id="{203B6B98-7108-C9ED-D1DD-03D14A2257D1}"/>
              </a:ext>
            </a:extLst>
          </p:cNvPr>
          <p:cNvSpPr/>
          <p:nvPr/>
        </p:nvSpPr>
        <p:spPr>
          <a:xfrm>
            <a:off x="0" y="6621517"/>
            <a:ext cx="12192000" cy="236483"/>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68" name="Imagem 67">
            <a:extLst>
              <a:ext uri="{FF2B5EF4-FFF2-40B4-BE49-F238E27FC236}">
                <a16:creationId xmlns:a16="http://schemas.microsoft.com/office/drawing/2014/main" id="{A24F669F-6540-F8BF-C858-64EDBAA7E1EC}"/>
              </a:ext>
            </a:extLst>
          </p:cNvPr>
          <p:cNvPicPr>
            <a:picLocks noChangeAspect="1"/>
          </p:cNvPicPr>
          <p:nvPr/>
        </p:nvPicPr>
        <p:blipFill>
          <a:blip r:embed="rId2"/>
          <a:stretch>
            <a:fillRect/>
          </a:stretch>
        </p:blipFill>
        <p:spPr>
          <a:xfrm>
            <a:off x="469325" y="4006125"/>
            <a:ext cx="5410775" cy="2674075"/>
          </a:xfrm>
          <a:prstGeom prst="rect">
            <a:avLst/>
          </a:prstGeom>
        </p:spPr>
      </p:pic>
    </p:spTree>
    <p:extLst>
      <p:ext uri="{BB962C8B-B14F-4D97-AF65-F5344CB8AC3E}">
        <p14:creationId xmlns:p14="http://schemas.microsoft.com/office/powerpoint/2010/main" val="7936322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036BB0-313F-7AC5-84CD-9C7D9F5CC270}"/>
            </a:ext>
          </a:extLst>
        </p:cNvPr>
        <p:cNvGrpSpPr/>
        <p:nvPr/>
      </p:nvGrpSpPr>
      <p:grpSpPr>
        <a:xfrm>
          <a:off x="0" y="0"/>
          <a:ext cx="0" cy="0"/>
          <a:chOff x="0" y="0"/>
          <a:chExt cx="0" cy="0"/>
        </a:xfrm>
      </p:grpSpPr>
      <p:grpSp>
        <p:nvGrpSpPr>
          <p:cNvPr id="40" name="Agrupar 39">
            <a:extLst>
              <a:ext uri="{FF2B5EF4-FFF2-40B4-BE49-F238E27FC236}">
                <a16:creationId xmlns:a16="http://schemas.microsoft.com/office/drawing/2014/main" id="{292C3331-C0C4-D122-96AC-3B251ECC9A44}"/>
              </a:ext>
            </a:extLst>
          </p:cNvPr>
          <p:cNvGrpSpPr/>
          <p:nvPr/>
        </p:nvGrpSpPr>
        <p:grpSpPr>
          <a:xfrm>
            <a:off x="-242203" y="0"/>
            <a:ext cx="160867" cy="1544673"/>
            <a:chOff x="6015566" y="2656663"/>
            <a:chExt cx="160867" cy="1544673"/>
          </a:xfrm>
        </p:grpSpPr>
        <p:sp>
          <p:nvSpPr>
            <p:cNvPr id="41" name="Retângulo 40">
              <a:extLst>
                <a:ext uri="{FF2B5EF4-FFF2-40B4-BE49-F238E27FC236}">
                  <a16:creationId xmlns:a16="http://schemas.microsoft.com/office/drawing/2014/main" id="{CC7E86A7-EC4D-F96B-F1AC-C37B7409EB6B}"/>
                </a:ext>
              </a:extLst>
            </p:cNvPr>
            <p:cNvSpPr/>
            <p:nvPr/>
          </p:nvSpPr>
          <p:spPr>
            <a:xfrm>
              <a:off x="6015566" y="2656663"/>
              <a:ext cx="160867" cy="1608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2" name="Retângulo 41">
              <a:extLst>
                <a:ext uri="{FF2B5EF4-FFF2-40B4-BE49-F238E27FC236}">
                  <a16:creationId xmlns:a16="http://schemas.microsoft.com/office/drawing/2014/main" id="{79B8F2F7-C064-8753-FC25-2F7D60DE1CA0}"/>
                </a:ext>
              </a:extLst>
            </p:cNvPr>
            <p:cNvSpPr/>
            <p:nvPr/>
          </p:nvSpPr>
          <p:spPr>
            <a:xfrm>
              <a:off x="6015566" y="2890390"/>
              <a:ext cx="160867" cy="1608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3" name="Retângulo 42">
              <a:extLst>
                <a:ext uri="{FF2B5EF4-FFF2-40B4-BE49-F238E27FC236}">
                  <a16:creationId xmlns:a16="http://schemas.microsoft.com/office/drawing/2014/main" id="{42BADC58-1EB2-1C01-280B-5849E2371E34}"/>
                </a:ext>
              </a:extLst>
            </p:cNvPr>
            <p:cNvSpPr/>
            <p:nvPr/>
          </p:nvSpPr>
          <p:spPr>
            <a:xfrm>
              <a:off x="6015566" y="3124117"/>
              <a:ext cx="160867" cy="1608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4" name="Retângulo 43">
              <a:extLst>
                <a:ext uri="{FF2B5EF4-FFF2-40B4-BE49-F238E27FC236}">
                  <a16:creationId xmlns:a16="http://schemas.microsoft.com/office/drawing/2014/main" id="{8E15375A-3A67-8028-037C-06D1A4E8DBED}"/>
                </a:ext>
              </a:extLst>
            </p:cNvPr>
            <p:cNvSpPr/>
            <p:nvPr/>
          </p:nvSpPr>
          <p:spPr>
            <a:xfrm>
              <a:off x="6015566" y="3353205"/>
              <a:ext cx="160867" cy="1608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5" name="Retângulo 44">
              <a:extLst>
                <a:ext uri="{FF2B5EF4-FFF2-40B4-BE49-F238E27FC236}">
                  <a16:creationId xmlns:a16="http://schemas.microsoft.com/office/drawing/2014/main" id="{5900AE7E-0F24-B1C2-7E8A-4BE21CE1D4F6}"/>
                </a:ext>
              </a:extLst>
            </p:cNvPr>
            <p:cNvSpPr/>
            <p:nvPr/>
          </p:nvSpPr>
          <p:spPr>
            <a:xfrm>
              <a:off x="6015566" y="3582293"/>
              <a:ext cx="160867" cy="1608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6" name="Retângulo 45">
              <a:extLst>
                <a:ext uri="{FF2B5EF4-FFF2-40B4-BE49-F238E27FC236}">
                  <a16:creationId xmlns:a16="http://schemas.microsoft.com/office/drawing/2014/main" id="{E2E58251-5A60-0CBD-34E1-F89C3E59EF31}"/>
                </a:ext>
              </a:extLst>
            </p:cNvPr>
            <p:cNvSpPr/>
            <p:nvPr/>
          </p:nvSpPr>
          <p:spPr>
            <a:xfrm>
              <a:off x="6015566" y="3811381"/>
              <a:ext cx="160867" cy="1608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sp>
          <p:nvSpPr>
            <p:cNvPr id="47" name="Retângulo 46">
              <a:extLst>
                <a:ext uri="{FF2B5EF4-FFF2-40B4-BE49-F238E27FC236}">
                  <a16:creationId xmlns:a16="http://schemas.microsoft.com/office/drawing/2014/main" id="{F1782AD6-743E-E5B2-0D2A-BC575A3E3909}"/>
                </a:ext>
              </a:extLst>
            </p:cNvPr>
            <p:cNvSpPr/>
            <p:nvPr/>
          </p:nvSpPr>
          <p:spPr>
            <a:xfrm>
              <a:off x="6015566" y="4040469"/>
              <a:ext cx="160867" cy="1608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pt-BR"/>
            </a:p>
          </p:txBody>
        </p:sp>
      </p:grpSp>
      <p:sp>
        <p:nvSpPr>
          <p:cNvPr id="6" name="Retângulo 5">
            <a:extLst>
              <a:ext uri="{FF2B5EF4-FFF2-40B4-BE49-F238E27FC236}">
                <a16:creationId xmlns:a16="http://schemas.microsoft.com/office/drawing/2014/main" id="{7E56C2A2-28C9-E8A7-8401-02791A39938F}"/>
              </a:ext>
            </a:extLst>
          </p:cNvPr>
          <p:cNvSpPr/>
          <p:nvPr/>
        </p:nvSpPr>
        <p:spPr>
          <a:xfrm>
            <a:off x="-81336" y="-15231"/>
            <a:ext cx="12273336" cy="2489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54" name="object 2">
            <a:extLst>
              <a:ext uri="{FF2B5EF4-FFF2-40B4-BE49-F238E27FC236}">
                <a16:creationId xmlns:a16="http://schemas.microsoft.com/office/drawing/2014/main" id="{230F2045-3737-FB27-B19B-07C2A23FE2E4}"/>
              </a:ext>
            </a:extLst>
          </p:cNvPr>
          <p:cNvSpPr txBox="1">
            <a:spLocks noGrp="1"/>
          </p:cNvSpPr>
          <p:nvPr>
            <p:ph type="title"/>
          </p:nvPr>
        </p:nvSpPr>
        <p:spPr>
          <a:xfrm>
            <a:off x="91354" y="353635"/>
            <a:ext cx="8637270" cy="393056"/>
          </a:xfrm>
          <a:prstGeom prst="rect">
            <a:avLst/>
          </a:prstGeom>
        </p:spPr>
        <p:txBody>
          <a:bodyPr vert="horz" wrap="square" lIns="0" tIns="12065" rIns="0" bIns="0" rtlCol="0">
            <a:spAutoFit/>
          </a:bodyPr>
          <a:lstStyle/>
          <a:p>
            <a:pPr marL="12700">
              <a:lnSpc>
                <a:spcPct val="100000"/>
              </a:lnSpc>
              <a:spcBef>
                <a:spcPts val="95"/>
              </a:spcBef>
            </a:pPr>
            <a:r>
              <a:rPr lang="pt-BR" spc="-10" dirty="0"/>
              <a:t>Atividade</a:t>
            </a:r>
            <a:r>
              <a:rPr lang="pt-BR" spc="-110" dirty="0"/>
              <a:t> E</a:t>
            </a:r>
            <a:r>
              <a:rPr lang="pt-BR" spc="-10" dirty="0"/>
              <a:t>conômica - PIB</a:t>
            </a:r>
          </a:p>
        </p:txBody>
      </p:sp>
      <p:sp>
        <p:nvSpPr>
          <p:cNvPr id="2" name="Retângulo 1">
            <a:extLst>
              <a:ext uri="{FF2B5EF4-FFF2-40B4-BE49-F238E27FC236}">
                <a16:creationId xmlns:a16="http://schemas.microsoft.com/office/drawing/2014/main" id="{A3830DFD-5AB0-5724-D36E-4CEADB63CD42}"/>
              </a:ext>
            </a:extLst>
          </p:cNvPr>
          <p:cNvSpPr/>
          <p:nvPr/>
        </p:nvSpPr>
        <p:spPr>
          <a:xfrm>
            <a:off x="0" y="6621517"/>
            <a:ext cx="12192000" cy="236483"/>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 name="object 8">
            <a:extLst>
              <a:ext uri="{FF2B5EF4-FFF2-40B4-BE49-F238E27FC236}">
                <a16:creationId xmlns:a16="http://schemas.microsoft.com/office/drawing/2014/main" id="{063C5FDE-CC7D-3BCB-C0F5-7C7B07ECE69E}"/>
              </a:ext>
            </a:extLst>
          </p:cNvPr>
          <p:cNvSpPr txBox="1"/>
          <p:nvPr/>
        </p:nvSpPr>
        <p:spPr>
          <a:xfrm>
            <a:off x="6774815" y="2679064"/>
            <a:ext cx="4621530" cy="965200"/>
          </a:xfrm>
          <a:prstGeom prst="rect">
            <a:avLst/>
          </a:prstGeom>
        </p:spPr>
        <p:txBody>
          <a:bodyPr vert="horz" wrap="square" lIns="0" tIns="45720" rIns="0" bIns="0" rtlCol="0">
            <a:spAutoFit/>
          </a:bodyPr>
          <a:lstStyle/>
          <a:p>
            <a:pPr marL="550545" marR="5080" indent="-538480" algn="r">
              <a:lnSpc>
                <a:spcPts val="1430"/>
              </a:lnSpc>
              <a:spcBef>
                <a:spcPts val="360"/>
              </a:spcBef>
            </a:pPr>
            <a:r>
              <a:rPr lang="pt-BR" sz="1400" spc="-10" dirty="0">
                <a:latin typeface="Calibri"/>
                <a:cs typeface="Calibri"/>
              </a:rPr>
              <a:t>Nosso</a:t>
            </a:r>
            <a:r>
              <a:rPr lang="pt-BR" sz="1400" spc="-25" dirty="0">
                <a:latin typeface="Calibri"/>
                <a:cs typeface="Calibri"/>
              </a:rPr>
              <a:t> </a:t>
            </a:r>
            <a:r>
              <a:rPr lang="pt-BR" sz="1400" spc="-20" dirty="0">
                <a:latin typeface="Calibri"/>
                <a:cs typeface="Calibri"/>
              </a:rPr>
              <a:t>indicador</a:t>
            </a:r>
            <a:r>
              <a:rPr lang="pt-BR" sz="1400" spc="-5" dirty="0">
                <a:latin typeface="Calibri"/>
                <a:cs typeface="Calibri"/>
              </a:rPr>
              <a:t> </a:t>
            </a:r>
            <a:r>
              <a:rPr lang="pt-BR" sz="1400" spc="-30" dirty="0">
                <a:latin typeface="Calibri"/>
                <a:cs typeface="Calibri"/>
              </a:rPr>
              <a:t>diário</a:t>
            </a:r>
            <a:r>
              <a:rPr lang="pt-BR" sz="1400" spc="-15" dirty="0">
                <a:latin typeface="Calibri"/>
                <a:cs typeface="Calibri"/>
              </a:rPr>
              <a:t> </a:t>
            </a:r>
            <a:r>
              <a:rPr lang="pt-BR" sz="1400" dirty="0">
                <a:latin typeface="Calibri"/>
                <a:cs typeface="Calibri"/>
              </a:rPr>
              <a:t>de</a:t>
            </a:r>
            <a:r>
              <a:rPr lang="pt-BR" sz="1400" spc="-15" dirty="0">
                <a:latin typeface="Calibri"/>
                <a:cs typeface="Calibri"/>
              </a:rPr>
              <a:t> </a:t>
            </a:r>
            <a:r>
              <a:rPr lang="pt-BR" sz="1400" spc="-20" dirty="0">
                <a:latin typeface="Calibri"/>
                <a:cs typeface="Calibri"/>
              </a:rPr>
              <a:t>atividade</a:t>
            </a:r>
            <a:r>
              <a:rPr lang="pt-BR" sz="1400" spc="-15" dirty="0">
                <a:latin typeface="Calibri"/>
                <a:cs typeface="Calibri"/>
              </a:rPr>
              <a:t> </a:t>
            </a:r>
            <a:r>
              <a:rPr lang="pt-BR" sz="1400" dirty="0">
                <a:latin typeface="Calibri"/>
                <a:cs typeface="Calibri"/>
              </a:rPr>
              <a:t>(IDAT-</a:t>
            </a:r>
            <a:r>
              <a:rPr lang="pt-BR" sz="1400" spc="-20" dirty="0">
                <a:latin typeface="Calibri"/>
                <a:cs typeface="Calibri"/>
              </a:rPr>
              <a:t>Atividade)</a:t>
            </a:r>
            <a:r>
              <a:rPr lang="pt-BR" sz="1400" spc="-55" dirty="0">
                <a:latin typeface="Calibri"/>
                <a:cs typeface="Calibri"/>
              </a:rPr>
              <a:t> </a:t>
            </a:r>
            <a:r>
              <a:rPr lang="pt-BR" sz="1400" spc="-20" dirty="0">
                <a:latin typeface="Calibri"/>
                <a:cs typeface="Calibri"/>
              </a:rPr>
              <a:t>indica</a:t>
            </a:r>
            <a:r>
              <a:rPr lang="pt-BR" sz="1400" spc="-15" dirty="0">
                <a:latin typeface="Calibri"/>
                <a:cs typeface="Calibri"/>
              </a:rPr>
              <a:t> </a:t>
            </a:r>
            <a:r>
              <a:rPr lang="pt-BR" sz="1400" spc="-10" dirty="0">
                <a:latin typeface="Calibri"/>
                <a:cs typeface="Calibri"/>
              </a:rPr>
              <a:t>que</a:t>
            </a:r>
            <a:r>
              <a:rPr lang="pt-BR" sz="1400" spc="-25" dirty="0">
                <a:latin typeface="Calibri"/>
                <a:cs typeface="Calibri"/>
              </a:rPr>
              <a:t> </a:t>
            </a:r>
            <a:r>
              <a:rPr lang="pt-BR" sz="1400" spc="-50" dirty="0">
                <a:latin typeface="Calibri"/>
                <a:cs typeface="Calibri"/>
              </a:rPr>
              <a:t>a </a:t>
            </a:r>
            <a:r>
              <a:rPr lang="pt-BR" sz="1400" spc="-10" dirty="0">
                <a:latin typeface="Calibri"/>
                <a:cs typeface="Calibri"/>
              </a:rPr>
              <a:t>economia</a:t>
            </a:r>
            <a:r>
              <a:rPr lang="pt-BR" sz="1400" spc="-50" dirty="0">
                <a:latin typeface="Calibri"/>
                <a:cs typeface="Calibri"/>
              </a:rPr>
              <a:t> </a:t>
            </a:r>
            <a:r>
              <a:rPr lang="pt-BR" sz="1400" spc="-20" dirty="0">
                <a:latin typeface="Calibri"/>
                <a:cs typeface="Calibri"/>
              </a:rPr>
              <a:t>teve</a:t>
            </a:r>
            <a:r>
              <a:rPr lang="pt-BR" sz="1400" spc="-30" dirty="0">
                <a:latin typeface="Calibri"/>
                <a:cs typeface="Calibri"/>
              </a:rPr>
              <a:t> </a:t>
            </a:r>
            <a:r>
              <a:rPr lang="pt-BR" sz="1400" spc="-10" dirty="0">
                <a:latin typeface="Calibri"/>
                <a:cs typeface="Calibri"/>
              </a:rPr>
              <a:t>um</a:t>
            </a:r>
            <a:r>
              <a:rPr lang="pt-BR" sz="1400" spc="-80" dirty="0">
                <a:latin typeface="Calibri"/>
                <a:cs typeface="Calibri"/>
              </a:rPr>
              <a:t> </a:t>
            </a:r>
            <a:r>
              <a:rPr lang="pt-BR" sz="1400" spc="-10" dirty="0">
                <a:latin typeface="Calibri"/>
                <a:cs typeface="Calibri"/>
              </a:rPr>
              <a:t>desempenho</a:t>
            </a:r>
            <a:r>
              <a:rPr lang="pt-BR" sz="1400" spc="-50" dirty="0">
                <a:latin typeface="Calibri"/>
                <a:cs typeface="Calibri"/>
              </a:rPr>
              <a:t> </a:t>
            </a:r>
            <a:r>
              <a:rPr lang="pt-BR" sz="1400" spc="-25" dirty="0">
                <a:latin typeface="Calibri"/>
                <a:cs typeface="Calibri"/>
              </a:rPr>
              <a:t>melhor</a:t>
            </a:r>
            <a:r>
              <a:rPr lang="pt-BR" sz="1400" spc="-50" dirty="0">
                <a:latin typeface="Calibri"/>
                <a:cs typeface="Calibri"/>
              </a:rPr>
              <a:t> </a:t>
            </a:r>
            <a:r>
              <a:rPr lang="pt-BR" sz="1400" spc="-10" dirty="0">
                <a:latin typeface="Calibri"/>
                <a:cs typeface="Calibri"/>
              </a:rPr>
              <a:t>em</a:t>
            </a:r>
            <a:r>
              <a:rPr lang="pt-BR" sz="1400" spc="-60" dirty="0">
                <a:latin typeface="Calibri"/>
                <a:cs typeface="Calibri"/>
              </a:rPr>
              <a:t> </a:t>
            </a:r>
            <a:r>
              <a:rPr lang="pt-BR" sz="1400" spc="-40" dirty="0">
                <a:latin typeface="Calibri"/>
                <a:cs typeface="Calibri"/>
              </a:rPr>
              <a:t>janeiro,</a:t>
            </a:r>
            <a:r>
              <a:rPr lang="pt-BR" sz="1400" spc="-35" dirty="0">
                <a:latin typeface="Calibri"/>
                <a:cs typeface="Calibri"/>
              </a:rPr>
              <a:t> </a:t>
            </a:r>
            <a:r>
              <a:rPr lang="pt-BR" sz="1400" spc="-25" dirty="0">
                <a:latin typeface="Calibri"/>
                <a:cs typeface="Calibri"/>
              </a:rPr>
              <a:t>na </a:t>
            </a:r>
            <a:r>
              <a:rPr lang="pt-BR" sz="1400" dirty="0">
                <a:latin typeface="Calibri"/>
                <a:cs typeface="Calibri"/>
              </a:rPr>
              <a:t>comparação</a:t>
            </a:r>
            <a:r>
              <a:rPr lang="pt-BR" sz="1400" spc="-45" dirty="0">
                <a:latin typeface="Calibri"/>
                <a:cs typeface="Calibri"/>
              </a:rPr>
              <a:t> </a:t>
            </a:r>
            <a:r>
              <a:rPr lang="pt-BR" sz="1400" dirty="0">
                <a:latin typeface="Calibri"/>
                <a:cs typeface="Calibri"/>
              </a:rPr>
              <a:t>com</a:t>
            </a:r>
            <a:r>
              <a:rPr lang="pt-BR" sz="1400" spc="-40" dirty="0">
                <a:latin typeface="Calibri"/>
                <a:cs typeface="Calibri"/>
              </a:rPr>
              <a:t> </a:t>
            </a:r>
            <a:r>
              <a:rPr lang="pt-BR" sz="1400" spc="-10" dirty="0">
                <a:latin typeface="Calibri"/>
                <a:cs typeface="Calibri"/>
              </a:rPr>
              <a:t>o</a:t>
            </a:r>
            <a:r>
              <a:rPr lang="pt-BR" sz="1400" spc="-55" dirty="0">
                <a:latin typeface="Calibri"/>
                <a:cs typeface="Calibri"/>
              </a:rPr>
              <a:t> </a:t>
            </a:r>
            <a:r>
              <a:rPr lang="pt-BR" sz="1400" spc="-30" dirty="0">
                <a:latin typeface="Calibri"/>
                <a:cs typeface="Calibri"/>
              </a:rPr>
              <a:t>último</a:t>
            </a:r>
            <a:r>
              <a:rPr lang="pt-BR" sz="1400" spc="-50" dirty="0">
                <a:latin typeface="Calibri"/>
                <a:cs typeface="Calibri"/>
              </a:rPr>
              <a:t> </a:t>
            </a:r>
            <a:r>
              <a:rPr lang="pt-BR" sz="1400" spc="-20" dirty="0">
                <a:latin typeface="Calibri"/>
                <a:cs typeface="Calibri"/>
              </a:rPr>
              <a:t>bimestre</a:t>
            </a:r>
            <a:r>
              <a:rPr lang="pt-BR" sz="1400" spc="-50" dirty="0">
                <a:latin typeface="Calibri"/>
                <a:cs typeface="Calibri"/>
              </a:rPr>
              <a:t> </a:t>
            </a:r>
            <a:r>
              <a:rPr lang="pt-BR" sz="1400" dirty="0">
                <a:latin typeface="Calibri"/>
                <a:cs typeface="Calibri"/>
              </a:rPr>
              <a:t>de</a:t>
            </a:r>
            <a:r>
              <a:rPr lang="pt-BR" sz="1400" spc="-50" dirty="0">
                <a:latin typeface="Calibri"/>
                <a:cs typeface="Calibri"/>
              </a:rPr>
              <a:t> </a:t>
            </a:r>
            <a:r>
              <a:rPr lang="pt-BR" sz="1400" spc="-35" dirty="0">
                <a:latin typeface="Calibri"/>
                <a:cs typeface="Calibri"/>
              </a:rPr>
              <a:t>2024.</a:t>
            </a:r>
            <a:r>
              <a:rPr lang="pt-BR" sz="1400" spc="-60" dirty="0">
                <a:latin typeface="Calibri"/>
                <a:cs typeface="Calibri"/>
              </a:rPr>
              <a:t> </a:t>
            </a:r>
            <a:r>
              <a:rPr lang="pt-BR" sz="1400" dirty="0">
                <a:latin typeface="Calibri"/>
                <a:cs typeface="Calibri"/>
              </a:rPr>
              <a:t>Esses</a:t>
            </a:r>
            <a:r>
              <a:rPr lang="pt-BR" sz="1400" spc="-45" dirty="0">
                <a:latin typeface="Calibri"/>
                <a:cs typeface="Calibri"/>
              </a:rPr>
              <a:t> </a:t>
            </a:r>
            <a:r>
              <a:rPr lang="pt-BR" sz="1400" spc="-10" dirty="0">
                <a:latin typeface="Calibri"/>
                <a:cs typeface="Calibri"/>
              </a:rPr>
              <a:t>dados </a:t>
            </a:r>
            <a:r>
              <a:rPr lang="pt-BR" sz="1400" spc="-20" dirty="0">
                <a:latin typeface="Calibri"/>
                <a:cs typeface="Calibri"/>
              </a:rPr>
              <a:t>corroboram </a:t>
            </a:r>
            <a:r>
              <a:rPr lang="pt-BR" sz="1400" spc="-10" dirty="0">
                <a:latin typeface="Calibri"/>
                <a:cs typeface="Calibri"/>
              </a:rPr>
              <a:t>nossa</a:t>
            </a:r>
            <a:r>
              <a:rPr lang="pt-BR" sz="1400" spc="-30" dirty="0">
                <a:latin typeface="Calibri"/>
                <a:cs typeface="Calibri"/>
              </a:rPr>
              <a:t> </a:t>
            </a:r>
            <a:r>
              <a:rPr lang="pt-BR" sz="1400" spc="-10" dirty="0">
                <a:latin typeface="Calibri"/>
                <a:cs typeface="Calibri"/>
              </a:rPr>
              <a:t>avaliação</a:t>
            </a:r>
            <a:r>
              <a:rPr lang="pt-BR" sz="1400" spc="-20" dirty="0">
                <a:latin typeface="Calibri"/>
                <a:cs typeface="Calibri"/>
              </a:rPr>
              <a:t> </a:t>
            </a:r>
            <a:r>
              <a:rPr lang="pt-BR" sz="1400" dirty="0">
                <a:latin typeface="Calibri"/>
                <a:cs typeface="Calibri"/>
              </a:rPr>
              <a:t>de</a:t>
            </a:r>
            <a:r>
              <a:rPr lang="pt-BR" sz="1400" spc="-55" dirty="0">
                <a:latin typeface="Calibri"/>
                <a:cs typeface="Calibri"/>
              </a:rPr>
              <a:t> </a:t>
            </a:r>
            <a:r>
              <a:rPr lang="pt-BR" sz="1400" spc="-10" dirty="0">
                <a:latin typeface="Calibri"/>
                <a:cs typeface="Calibri"/>
              </a:rPr>
              <a:t>que</a:t>
            </a:r>
            <a:r>
              <a:rPr lang="pt-BR" sz="1400" spc="-55" dirty="0">
                <a:latin typeface="Calibri"/>
                <a:cs typeface="Calibri"/>
              </a:rPr>
              <a:t> </a:t>
            </a:r>
            <a:r>
              <a:rPr lang="pt-BR" sz="1400" dirty="0">
                <a:latin typeface="Calibri"/>
                <a:cs typeface="Calibri"/>
              </a:rPr>
              <a:t>a</a:t>
            </a:r>
            <a:r>
              <a:rPr lang="pt-BR" sz="1400" spc="-40" dirty="0">
                <a:latin typeface="Calibri"/>
                <a:cs typeface="Calibri"/>
              </a:rPr>
              <a:t> </a:t>
            </a:r>
            <a:r>
              <a:rPr lang="pt-BR" sz="1400" spc="-10" dirty="0">
                <a:latin typeface="Calibri"/>
                <a:cs typeface="Calibri"/>
              </a:rPr>
              <a:t>desaceleração</a:t>
            </a:r>
            <a:r>
              <a:rPr lang="pt-BR" sz="1400" spc="-20" dirty="0">
                <a:latin typeface="Calibri"/>
                <a:cs typeface="Calibri"/>
              </a:rPr>
              <a:t> </a:t>
            </a:r>
            <a:r>
              <a:rPr lang="pt-BR" sz="1400" spc="-25" dirty="0">
                <a:latin typeface="Calibri"/>
                <a:cs typeface="Calibri"/>
              </a:rPr>
              <a:t>da </a:t>
            </a:r>
            <a:r>
              <a:rPr lang="pt-BR" sz="1400" spc="-10" dirty="0">
                <a:latin typeface="Calibri"/>
                <a:cs typeface="Calibri"/>
              </a:rPr>
              <a:t>economia</a:t>
            </a:r>
            <a:r>
              <a:rPr lang="pt-BR" sz="1400" spc="-45" dirty="0">
                <a:latin typeface="Calibri"/>
                <a:cs typeface="Calibri"/>
              </a:rPr>
              <a:t> </a:t>
            </a:r>
            <a:r>
              <a:rPr lang="pt-BR" sz="1400" spc="-20" dirty="0">
                <a:latin typeface="Calibri"/>
                <a:cs typeface="Calibri"/>
              </a:rPr>
              <a:t>será</a:t>
            </a:r>
            <a:r>
              <a:rPr lang="pt-BR" sz="1400" spc="-40" dirty="0">
                <a:latin typeface="Calibri"/>
                <a:cs typeface="Calibri"/>
              </a:rPr>
              <a:t> </a:t>
            </a:r>
            <a:r>
              <a:rPr lang="pt-BR" sz="1400" spc="-20" dirty="0">
                <a:latin typeface="Calibri"/>
                <a:cs typeface="Calibri"/>
              </a:rPr>
              <a:t>mais</a:t>
            </a:r>
            <a:r>
              <a:rPr lang="pt-BR" sz="1400" spc="-45" dirty="0">
                <a:latin typeface="Calibri"/>
                <a:cs typeface="Calibri"/>
              </a:rPr>
              <a:t> </a:t>
            </a:r>
            <a:r>
              <a:rPr lang="pt-BR" sz="1400" dirty="0">
                <a:latin typeface="Calibri"/>
                <a:cs typeface="Calibri"/>
              </a:rPr>
              <a:t>acentuada</a:t>
            </a:r>
            <a:r>
              <a:rPr lang="pt-BR" sz="1400" spc="-40" dirty="0">
                <a:latin typeface="Calibri"/>
                <a:cs typeface="Calibri"/>
              </a:rPr>
              <a:t> </a:t>
            </a:r>
            <a:r>
              <a:rPr lang="pt-BR" sz="1400" spc="-10" dirty="0">
                <a:latin typeface="Calibri"/>
                <a:cs typeface="Calibri"/>
              </a:rPr>
              <a:t>na</a:t>
            </a:r>
            <a:r>
              <a:rPr lang="pt-BR" sz="1400" spc="-55" dirty="0">
                <a:latin typeface="Calibri"/>
                <a:cs typeface="Calibri"/>
              </a:rPr>
              <a:t> </a:t>
            </a:r>
            <a:r>
              <a:rPr lang="pt-BR" sz="1400" dirty="0">
                <a:latin typeface="Calibri"/>
                <a:cs typeface="Calibri"/>
              </a:rPr>
              <a:t>segunda</a:t>
            </a:r>
            <a:r>
              <a:rPr lang="pt-BR" sz="1400" spc="-50" dirty="0">
                <a:latin typeface="Calibri"/>
                <a:cs typeface="Calibri"/>
              </a:rPr>
              <a:t> </a:t>
            </a:r>
            <a:r>
              <a:rPr lang="pt-BR" sz="1400" spc="-10" dirty="0">
                <a:latin typeface="Calibri"/>
                <a:cs typeface="Calibri"/>
              </a:rPr>
              <a:t>parte</a:t>
            </a:r>
            <a:r>
              <a:rPr lang="pt-BR" sz="1400" spc="-40" dirty="0">
                <a:latin typeface="Calibri"/>
                <a:cs typeface="Calibri"/>
              </a:rPr>
              <a:t> </a:t>
            </a:r>
            <a:r>
              <a:rPr lang="pt-BR" sz="1400" dirty="0">
                <a:latin typeface="Calibri"/>
                <a:cs typeface="Calibri"/>
              </a:rPr>
              <a:t>do</a:t>
            </a:r>
            <a:r>
              <a:rPr lang="pt-BR" sz="1400" spc="-70" dirty="0">
                <a:latin typeface="Calibri"/>
                <a:cs typeface="Calibri"/>
              </a:rPr>
              <a:t> </a:t>
            </a:r>
            <a:r>
              <a:rPr lang="pt-BR" sz="1400" spc="-20" dirty="0">
                <a:latin typeface="Calibri"/>
                <a:cs typeface="Calibri"/>
              </a:rPr>
              <a:t>ano.</a:t>
            </a:r>
            <a:endParaRPr lang="pt-BR" sz="1400" dirty="0">
              <a:latin typeface="Calibri"/>
              <a:cs typeface="Calibri"/>
            </a:endParaRPr>
          </a:p>
        </p:txBody>
      </p:sp>
      <p:sp>
        <p:nvSpPr>
          <p:cNvPr id="4" name="object 11">
            <a:extLst>
              <a:ext uri="{FF2B5EF4-FFF2-40B4-BE49-F238E27FC236}">
                <a16:creationId xmlns:a16="http://schemas.microsoft.com/office/drawing/2014/main" id="{42C6DCD9-B284-D7A8-B1BC-62735B10E44A}"/>
              </a:ext>
            </a:extLst>
          </p:cNvPr>
          <p:cNvSpPr txBox="1"/>
          <p:nvPr/>
        </p:nvSpPr>
        <p:spPr>
          <a:xfrm>
            <a:off x="6706489" y="1291717"/>
            <a:ext cx="4690110" cy="1356718"/>
          </a:xfrm>
          <a:prstGeom prst="rect">
            <a:avLst/>
          </a:prstGeom>
        </p:spPr>
        <p:txBody>
          <a:bodyPr vert="horz" wrap="square" lIns="0" tIns="45720" rIns="0" bIns="0" rtlCol="0">
            <a:spAutoFit/>
          </a:bodyPr>
          <a:lstStyle/>
          <a:p>
            <a:pPr marL="329565" marR="5080" indent="-317500" algn="r">
              <a:lnSpc>
                <a:spcPts val="1430"/>
              </a:lnSpc>
              <a:spcBef>
                <a:spcPts val="360"/>
              </a:spcBef>
            </a:pPr>
            <a:r>
              <a:rPr lang="pt-BR" sz="1400" spc="-25" dirty="0">
                <a:latin typeface="Calibri"/>
                <a:cs typeface="Calibri"/>
              </a:rPr>
              <a:t>Mantivemos</a:t>
            </a:r>
            <a:r>
              <a:rPr lang="pt-BR" sz="1400" spc="-35" dirty="0">
                <a:latin typeface="Calibri"/>
                <a:cs typeface="Calibri"/>
              </a:rPr>
              <a:t> </a:t>
            </a:r>
            <a:r>
              <a:rPr lang="pt-BR" sz="1400" dirty="0">
                <a:latin typeface="Calibri"/>
                <a:cs typeface="Calibri"/>
              </a:rPr>
              <a:t>a</a:t>
            </a:r>
            <a:r>
              <a:rPr lang="pt-BR" sz="1400" spc="-45" dirty="0">
                <a:latin typeface="Calibri"/>
                <a:cs typeface="Calibri"/>
              </a:rPr>
              <a:t> </a:t>
            </a:r>
            <a:r>
              <a:rPr lang="pt-BR" sz="1400" spc="-10" dirty="0">
                <a:latin typeface="Calibri"/>
                <a:cs typeface="Calibri"/>
              </a:rPr>
              <a:t>nossa</a:t>
            </a:r>
            <a:r>
              <a:rPr lang="pt-BR" sz="1400" spc="-35" dirty="0">
                <a:latin typeface="Calibri"/>
                <a:cs typeface="Calibri"/>
              </a:rPr>
              <a:t> </a:t>
            </a:r>
            <a:r>
              <a:rPr lang="pt-BR" sz="1400" spc="-20" dirty="0">
                <a:latin typeface="Calibri"/>
                <a:cs typeface="Calibri"/>
              </a:rPr>
              <a:t>estimativa</a:t>
            </a:r>
            <a:r>
              <a:rPr lang="pt-BR" sz="1400" spc="-25" dirty="0">
                <a:latin typeface="Calibri"/>
                <a:cs typeface="Calibri"/>
              </a:rPr>
              <a:t> </a:t>
            </a:r>
            <a:r>
              <a:rPr lang="pt-BR" sz="1400" dirty="0">
                <a:latin typeface="Calibri"/>
                <a:cs typeface="Calibri"/>
              </a:rPr>
              <a:t>de</a:t>
            </a:r>
            <a:r>
              <a:rPr lang="pt-BR" sz="1400" spc="-60" dirty="0">
                <a:latin typeface="Calibri"/>
                <a:cs typeface="Calibri"/>
              </a:rPr>
              <a:t> </a:t>
            </a:r>
            <a:r>
              <a:rPr lang="pt-BR" sz="1400" spc="-10" dirty="0">
                <a:latin typeface="Calibri"/>
                <a:cs typeface="Calibri"/>
              </a:rPr>
              <a:t>crescimento</a:t>
            </a:r>
            <a:r>
              <a:rPr lang="pt-BR" sz="1400" spc="-25" dirty="0">
                <a:latin typeface="Calibri"/>
                <a:cs typeface="Calibri"/>
              </a:rPr>
              <a:t> </a:t>
            </a:r>
            <a:r>
              <a:rPr lang="pt-BR" sz="1400" dirty="0">
                <a:latin typeface="Calibri"/>
                <a:cs typeface="Calibri"/>
              </a:rPr>
              <a:t>do</a:t>
            </a:r>
            <a:r>
              <a:rPr lang="pt-BR" sz="1400" spc="-50" dirty="0">
                <a:latin typeface="Calibri"/>
                <a:cs typeface="Calibri"/>
              </a:rPr>
              <a:t> </a:t>
            </a:r>
            <a:r>
              <a:rPr lang="pt-BR" sz="1400" spc="-30" dirty="0">
                <a:latin typeface="Calibri"/>
                <a:cs typeface="Calibri"/>
              </a:rPr>
              <a:t>PIB</a:t>
            </a:r>
            <a:r>
              <a:rPr lang="pt-BR" sz="1400" spc="-45" dirty="0">
                <a:latin typeface="Calibri"/>
                <a:cs typeface="Calibri"/>
              </a:rPr>
              <a:t> </a:t>
            </a:r>
            <a:r>
              <a:rPr lang="pt-BR" sz="1400" spc="-10" dirty="0">
                <a:latin typeface="Calibri"/>
                <a:cs typeface="Calibri"/>
              </a:rPr>
              <a:t>para</a:t>
            </a:r>
            <a:r>
              <a:rPr lang="pt-BR" sz="1400" spc="-45" dirty="0">
                <a:latin typeface="Calibri"/>
                <a:cs typeface="Calibri"/>
              </a:rPr>
              <a:t> </a:t>
            </a:r>
            <a:r>
              <a:rPr lang="pt-BR" sz="1400" spc="-20" dirty="0">
                <a:latin typeface="Calibri"/>
                <a:cs typeface="Calibri"/>
              </a:rPr>
              <a:t>2024 </a:t>
            </a:r>
            <a:r>
              <a:rPr lang="pt-BR" sz="1400" spc="-10" dirty="0">
                <a:latin typeface="Calibri"/>
                <a:cs typeface="Calibri"/>
              </a:rPr>
              <a:t>em</a:t>
            </a:r>
            <a:r>
              <a:rPr lang="pt-BR" sz="1400" spc="-60" dirty="0">
                <a:latin typeface="Calibri"/>
                <a:cs typeface="Calibri"/>
              </a:rPr>
              <a:t> </a:t>
            </a:r>
            <a:r>
              <a:rPr lang="pt-BR" sz="1400" spc="-30" dirty="0">
                <a:latin typeface="Calibri"/>
                <a:cs typeface="Calibri"/>
              </a:rPr>
              <a:t>3,6%</a:t>
            </a:r>
            <a:r>
              <a:rPr lang="pt-BR" sz="1400" spc="-55" dirty="0">
                <a:latin typeface="Calibri"/>
                <a:cs typeface="Calibri"/>
              </a:rPr>
              <a:t> </a:t>
            </a:r>
            <a:r>
              <a:rPr lang="pt-BR" sz="1400" spc="-30" dirty="0">
                <a:latin typeface="Calibri"/>
                <a:cs typeface="Calibri"/>
              </a:rPr>
              <a:t>e</a:t>
            </a:r>
            <a:r>
              <a:rPr lang="pt-BR" sz="1400" spc="-60" dirty="0">
                <a:latin typeface="Calibri"/>
                <a:cs typeface="Calibri"/>
              </a:rPr>
              <a:t> </a:t>
            </a:r>
            <a:r>
              <a:rPr lang="pt-BR" sz="1400" spc="-10" dirty="0">
                <a:latin typeface="Calibri"/>
                <a:cs typeface="Calibri"/>
              </a:rPr>
              <a:t>para</a:t>
            </a:r>
            <a:r>
              <a:rPr lang="pt-BR" sz="1400" spc="-55" dirty="0">
                <a:latin typeface="Calibri"/>
                <a:cs typeface="Calibri"/>
              </a:rPr>
              <a:t> </a:t>
            </a:r>
            <a:r>
              <a:rPr lang="pt-BR" sz="1400" spc="-45" dirty="0">
                <a:latin typeface="Calibri"/>
                <a:cs typeface="Calibri"/>
              </a:rPr>
              <a:t>2025</a:t>
            </a:r>
            <a:r>
              <a:rPr lang="pt-BR" sz="1400" spc="-70" dirty="0">
                <a:latin typeface="Calibri"/>
                <a:cs typeface="Calibri"/>
              </a:rPr>
              <a:t> </a:t>
            </a:r>
            <a:r>
              <a:rPr lang="pt-BR" sz="1400" spc="-10" dirty="0">
                <a:latin typeface="Calibri"/>
                <a:cs typeface="Calibri"/>
              </a:rPr>
              <a:t>em</a:t>
            </a:r>
            <a:r>
              <a:rPr lang="pt-BR" sz="1400" spc="-60" dirty="0">
                <a:latin typeface="Calibri"/>
                <a:cs typeface="Calibri"/>
              </a:rPr>
              <a:t> </a:t>
            </a:r>
            <a:r>
              <a:rPr lang="pt-BR" sz="1400" spc="-45" dirty="0">
                <a:latin typeface="Calibri"/>
                <a:cs typeface="Calibri"/>
              </a:rPr>
              <a:t>2,2%.</a:t>
            </a:r>
            <a:r>
              <a:rPr lang="pt-BR" sz="1400" spc="-60" dirty="0">
                <a:latin typeface="Calibri"/>
                <a:cs typeface="Calibri"/>
              </a:rPr>
              <a:t> </a:t>
            </a:r>
            <a:r>
              <a:rPr lang="pt-BR" sz="1400" dirty="0">
                <a:latin typeface="Calibri"/>
                <a:cs typeface="Calibri"/>
              </a:rPr>
              <a:t>Os</a:t>
            </a:r>
            <a:r>
              <a:rPr lang="pt-BR" sz="1400" spc="-50" dirty="0">
                <a:latin typeface="Calibri"/>
                <a:cs typeface="Calibri"/>
              </a:rPr>
              <a:t> </a:t>
            </a:r>
            <a:r>
              <a:rPr lang="pt-BR" sz="1400" spc="-10" dirty="0">
                <a:latin typeface="Calibri"/>
                <a:cs typeface="Calibri"/>
              </a:rPr>
              <a:t>indicadores</a:t>
            </a:r>
            <a:r>
              <a:rPr lang="pt-BR" sz="1400" spc="-45" dirty="0">
                <a:latin typeface="Calibri"/>
                <a:cs typeface="Calibri"/>
              </a:rPr>
              <a:t> </a:t>
            </a:r>
            <a:r>
              <a:rPr lang="pt-BR" sz="1400" spc="-20" dirty="0">
                <a:latin typeface="Calibri"/>
                <a:cs typeface="Calibri"/>
              </a:rPr>
              <a:t>mensais</a:t>
            </a:r>
            <a:r>
              <a:rPr lang="pt-BR" sz="1400" spc="-55" dirty="0">
                <a:latin typeface="Calibri"/>
                <a:cs typeface="Calibri"/>
              </a:rPr>
              <a:t> </a:t>
            </a:r>
            <a:r>
              <a:rPr lang="pt-BR" sz="1400" spc="-10" dirty="0">
                <a:latin typeface="Calibri"/>
                <a:cs typeface="Calibri"/>
              </a:rPr>
              <a:t>mostraram </a:t>
            </a:r>
            <a:r>
              <a:rPr lang="pt-BR" sz="1400" dirty="0">
                <a:latin typeface="Calibri"/>
                <a:cs typeface="Calibri"/>
              </a:rPr>
              <a:t>uma</a:t>
            </a:r>
            <a:r>
              <a:rPr lang="pt-BR" sz="1400" spc="-70" dirty="0">
                <a:latin typeface="Calibri"/>
                <a:cs typeface="Calibri"/>
              </a:rPr>
              <a:t> </a:t>
            </a:r>
            <a:r>
              <a:rPr lang="pt-BR" sz="1400" spc="-20" dirty="0">
                <a:latin typeface="Calibri"/>
                <a:cs typeface="Calibri"/>
              </a:rPr>
              <a:t>atividade</a:t>
            </a:r>
            <a:r>
              <a:rPr lang="pt-BR" sz="1400" spc="-60" dirty="0">
                <a:latin typeface="Calibri"/>
                <a:cs typeface="Calibri"/>
              </a:rPr>
              <a:t> </a:t>
            </a:r>
            <a:r>
              <a:rPr lang="pt-BR" sz="1400" spc="-20" dirty="0">
                <a:latin typeface="Calibri"/>
                <a:cs typeface="Calibri"/>
              </a:rPr>
              <a:t>mais</a:t>
            </a:r>
            <a:r>
              <a:rPr lang="pt-BR" sz="1400" spc="-55" dirty="0">
                <a:latin typeface="Calibri"/>
                <a:cs typeface="Calibri"/>
              </a:rPr>
              <a:t> </a:t>
            </a:r>
            <a:r>
              <a:rPr lang="pt-BR" sz="1400" dirty="0">
                <a:latin typeface="Calibri"/>
                <a:cs typeface="Calibri"/>
              </a:rPr>
              <a:t>fraca</a:t>
            </a:r>
            <a:r>
              <a:rPr lang="pt-BR" sz="1400" spc="-50" dirty="0">
                <a:latin typeface="Calibri"/>
                <a:cs typeface="Calibri"/>
              </a:rPr>
              <a:t> </a:t>
            </a:r>
            <a:r>
              <a:rPr lang="pt-BR" sz="1400" spc="-10" dirty="0">
                <a:latin typeface="Calibri"/>
                <a:cs typeface="Calibri"/>
              </a:rPr>
              <a:t>nos</a:t>
            </a:r>
            <a:r>
              <a:rPr lang="pt-BR" sz="1400" spc="-55" dirty="0">
                <a:latin typeface="Calibri"/>
                <a:cs typeface="Calibri"/>
              </a:rPr>
              <a:t> </a:t>
            </a:r>
            <a:r>
              <a:rPr lang="pt-BR" sz="1400" spc="-10" dirty="0">
                <a:latin typeface="Calibri"/>
                <a:cs typeface="Calibri"/>
              </a:rPr>
              <a:t>meses</a:t>
            </a:r>
            <a:r>
              <a:rPr lang="pt-BR" sz="1400" spc="-50" dirty="0">
                <a:latin typeface="Calibri"/>
                <a:cs typeface="Calibri"/>
              </a:rPr>
              <a:t> </a:t>
            </a:r>
            <a:r>
              <a:rPr lang="pt-BR" sz="1400" dirty="0">
                <a:latin typeface="Calibri"/>
                <a:cs typeface="Calibri"/>
              </a:rPr>
              <a:t>de</a:t>
            </a:r>
            <a:r>
              <a:rPr lang="pt-BR" sz="1400" spc="-60" dirty="0">
                <a:latin typeface="Calibri"/>
                <a:cs typeface="Calibri"/>
              </a:rPr>
              <a:t> </a:t>
            </a:r>
            <a:r>
              <a:rPr lang="pt-BR" sz="1400" spc="-10" dirty="0">
                <a:latin typeface="Calibri"/>
                <a:cs typeface="Calibri"/>
              </a:rPr>
              <a:t>novembro</a:t>
            </a:r>
            <a:r>
              <a:rPr lang="pt-BR" sz="1400" spc="-50" dirty="0">
                <a:latin typeface="Calibri"/>
                <a:cs typeface="Calibri"/>
              </a:rPr>
              <a:t> </a:t>
            </a:r>
            <a:r>
              <a:rPr lang="pt-BR" sz="1400" spc="-30" dirty="0">
                <a:latin typeface="Calibri"/>
                <a:cs typeface="Calibri"/>
              </a:rPr>
              <a:t>e</a:t>
            </a:r>
            <a:r>
              <a:rPr lang="pt-BR" sz="1400" spc="-60" dirty="0">
                <a:latin typeface="Calibri"/>
                <a:cs typeface="Calibri"/>
              </a:rPr>
              <a:t> </a:t>
            </a:r>
            <a:r>
              <a:rPr lang="pt-BR" sz="1400" spc="-10" dirty="0">
                <a:latin typeface="Calibri"/>
                <a:cs typeface="Calibri"/>
              </a:rPr>
              <a:t>dezembro</a:t>
            </a:r>
            <a:endParaRPr lang="pt-BR" sz="1400" dirty="0">
              <a:latin typeface="Calibri"/>
              <a:cs typeface="Calibri"/>
            </a:endParaRPr>
          </a:p>
          <a:p>
            <a:pPr marL="329565" marR="5080" indent="-317500" algn="r">
              <a:lnSpc>
                <a:spcPts val="1430"/>
              </a:lnSpc>
              <a:spcBef>
                <a:spcPts val="360"/>
              </a:spcBef>
            </a:pPr>
            <a:r>
              <a:rPr lang="pt-BR" sz="1400" dirty="0">
                <a:latin typeface="Calibri"/>
                <a:cs typeface="Calibri"/>
              </a:rPr>
              <a:t>Apesar</a:t>
            </a:r>
            <a:r>
              <a:rPr lang="pt-BR" sz="1400" spc="-70" dirty="0">
                <a:latin typeface="Calibri"/>
                <a:cs typeface="Calibri"/>
              </a:rPr>
              <a:t> </a:t>
            </a:r>
            <a:r>
              <a:rPr lang="pt-BR" sz="1400" spc="-30" dirty="0">
                <a:latin typeface="Calibri"/>
                <a:cs typeface="Calibri"/>
              </a:rPr>
              <a:t>disso,</a:t>
            </a:r>
            <a:r>
              <a:rPr lang="pt-BR" sz="1400" spc="-75" dirty="0">
                <a:latin typeface="Calibri"/>
                <a:cs typeface="Calibri"/>
              </a:rPr>
              <a:t> </a:t>
            </a:r>
            <a:r>
              <a:rPr lang="pt-BR" sz="1400" spc="-10" dirty="0">
                <a:latin typeface="Calibri"/>
                <a:cs typeface="Calibri"/>
              </a:rPr>
              <a:t>nossa</a:t>
            </a:r>
            <a:r>
              <a:rPr lang="pt-BR" sz="1400" spc="-50" dirty="0">
                <a:latin typeface="Calibri"/>
                <a:cs typeface="Calibri"/>
              </a:rPr>
              <a:t> </a:t>
            </a:r>
            <a:r>
              <a:rPr lang="pt-BR" sz="1400" dirty="0">
                <a:latin typeface="Calibri"/>
                <a:cs typeface="Calibri"/>
              </a:rPr>
              <a:t>expectativa</a:t>
            </a:r>
            <a:r>
              <a:rPr lang="pt-BR" sz="1400" spc="-35" dirty="0">
                <a:latin typeface="Calibri"/>
                <a:cs typeface="Calibri"/>
              </a:rPr>
              <a:t> </a:t>
            </a:r>
            <a:r>
              <a:rPr lang="pt-BR" sz="1400" spc="-30" dirty="0">
                <a:latin typeface="Calibri"/>
                <a:cs typeface="Calibri"/>
              </a:rPr>
              <a:t>é</a:t>
            </a:r>
            <a:r>
              <a:rPr lang="pt-BR" sz="1400" spc="-55" dirty="0">
                <a:latin typeface="Calibri"/>
                <a:cs typeface="Calibri"/>
              </a:rPr>
              <a:t> </a:t>
            </a:r>
            <a:r>
              <a:rPr lang="pt-BR" sz="1400" dirty="0">
                <a:latin typeface="Calibri"/>
                <a:cs typeface="Calibri"/>
              </a:rPr>
              <a:t>de</a:t>
            </a:r>
            <a:r>
              <a:rPr lang="pt-BR" sz="1400" spc="-60" dirty="0">
                <a:latin typeface="Calibri"/>
                <a:cs typeface="Calibri"/>
              </a:rPr>
              <a:t> </a:t>
            </a:r>
            <a:r>
              <a:rPr lang="pt-BR" sz="1400" spc="-10" dirty="0">
                <a:latin typeface="Calibri"/>
                <a:cs typeface="Calibri"/>
              </a:rPr>
              <a:t>uma</a:t>
            </a:r>
            <a:r>
              <a:rPr lang="pt-BR" sz="1400" spc="-75" dirty="0">
                <a:latin typeface="Calibri"/>
                <a:cs typeface="Calibri"/>
              </a:rPr>
              <a:t> </a:t>
            </a:r>
            <a:r>
              <a:rPr lang="pt-BR" sz="1400" spc="-10" dirty="0">
                <a:latin typeface="Calibri"/>
                <a:cs typeface="Calibri"/>
              </a:rPr>
              <a:t>aceleração</a:t>
            </a:r>
            <a:r>
              <a:rPr lang="pt-BR" sz="1400" spc="-35" dirty="0">
                <a:latin typeface="Calibri"/>
                <a:cs typeface="Calibri"/>
              </a:rPr>
              <a:t> </a:t>
            </a:r>
            <a:r>
              <a:rPr lang="pt-BR" sz="1400" dirty="0">
                <a:latin typeface="Calibri"/>
                <a:cs typeface="Calibri"/>
              </a:rPr>
              <a:t>da</a:t>
            </a:r>
            <a:r>
              <a:rPr lang="pt-BR" sz="1400" spc="-60" dirty="0">
                <a:latin typeface="Calibri"/>
                <a:cs typeface="Calibri"/>
              </a:rPr>
              <a:t> </a:t>
            </a:r>
            <a:r>
              <a:rPr lang="pt-BR" sz="1400" spc="-10" dirty="0">
                <a:latin typeface="Calibri"/>
                <a:cs typeface="Calibri"/>
              </a:rPr>
              <a:t>atividade na</a:t>
            </a:r>
            <a:r>
              <a:rPr lang="pt-BR" sz="1400" spc="-40" dirty="0">
                <a:latin typeface="Calibri"/>
                <a:cs typeface="Calibri"/>
              </a:rPr>
              <a:t> </a:t>
            </a:r>
            <a:r>
              <a:rPr lang="pt-BR" sz="1400" dirty="0">
                <a:latin typeface="Calibri"/>
                <a:cs typeface="Calibri"/>
              </a:rPr>
              <a:t>margem</a:t>
            </a:r>
            <a:r>
              <a:rPr lang="pt-BR" sz="1400" spc="-60" dirty="0">
                <a:latin typeface="Calibri"/>
                <a:cs typeface="Calibri"/>
              </a:rPr>
              <a:t> </a:t>
            </a:r>
            <a:r>
              <a:rPr lang="pt-BR" sz="1400" spc="-20" dirty="0">
                <a:latin typeface="Calibri"/>
                <a:cs typeface="Calibri"/>
              </a:rPr>
              <a:t>neste</a:t>
            </a:r>
            <a:r>
              <a:rPr lang="pt-BR" sz="1400" spc="-15" dirty="0">
                <a:latin typeface="Calibri"/>
                <a:cs typeface="Calibri"/>
              </a:rPr>
              <a:t> </a:t>
            </a:r>
            <a:r>
              <a:rPr lang="pt-BR" sz="1400" spc="-30" dirty="0">
                <a:latin typeface="Calibri"/>
                <a:cs typeface="Calibri"/>
              </a:rPr>
              <a:t>início</a:t>
            </a:r>
            <a:r>
              <a:rPr lang="pt-BR" sz="1400" spc="-55" dirty="0">
                <a:latin typeface="Calibri"/>
                <a:cs typeface="Calibri"/>
              </a:rPr>
              <a:t> </a:t>
            </a:r>
            <a:r>
              <a:rPr lang="pt-BR" sz="1400" dirty="0">
                <a:latin typeface="Calibri"/>
                <a:cs typeface="Calibri"/>
              </a:rPr>
              <a:t>de</a:t>
            </a:r>
            <a:r>
              <a:rPr lang="pt-BR" sz="1400" spc="-50" dirty="0">
                <a:latin typeface="Calibri"/>
                <a:cs typeface="Calibri"/>
              </a:rPr>
              <a:t> </a:t>
            </a:r>
            <a:r>
              <a:rPr lang="pt-BR" sz="1400" spc="-25" dirty="0">
                <a:latin typeface="Calibri"/>
                <a:cs typeface="Calibri"/>
              </a:rPr>
              <a:t>ano,</a:t>
            </a:r>
            <a:r>
              <a:rPr lang="pt-BR" sz="1400" spc="-35" dirty="0">
                <a:latin typeface="Calibri"/>
                <a:cs typeface="Calibri"/>
              </a:rPr>
              <a:t> </a:t>
            </a:r>
            <a:r>
              <a:rPr lang="pt-BR" sz="1400" spc="-20" dirty="0">
                <a:latin typeface="Calibri"/>
                <a:cs typeface="Calibri"/>
              </a:rPr>
              <a:t>impulsionada</a:t>
            </a:r>
            <a:r>
              <a:rPr lang="pt-BR" sz="1400" spc="-65" dirty="0">
                <a:latin typeface="Calibri"/>
                <a:cs typeface="Calibri"/>
              </a:rPr>
              <a:t> </a:t>
            </a:r>
            <a:r>
              <a:rPr lang="pt-BR" sz="1400" spc="-10" dirty="0">
                <a:latin typeface="Calibri"/>
                <a:cs typeface="Calibri"/>
              </a:rPr>
              <a:t>principalmente, </a:t>
            </a:r>
            <a:r>
              <a:rPr lang="pt-BR" sz="1400" spc="-25" dirty="0">
                <a:latin typeface="Calibri"/>
                <a:cs typeface="Calibri"/>
              </a:rPr>
              <a:t>pelo</a:t>
            </a:r>
            <a:r>
              <a:rPr lang="pt-BR" sz="1400" spc="-55" dirty="0">
                <a:latin typeface="Calibri"/>
                <a:cs typeface="Calibri"/>
              </a:rPr>
              <a:t> </a:t>
            </a:r>
            <a:r>
              <a:rPr lang="pt-BR" sz="1400" spc="-30" dirty="0">
                <a:latin typeface="Calibri"/>
                <a:cs typeface="Calibri"/>
              </a:rPr>
              <a:t>PIB</a:t>
            </a:r>
            <a:r>
              <a:rPr lang="pt-BR" sz="1400" spc="-40" dirty="0">
                <a:latin typeface="Calibri"/>
                <a:cs typeface="Calibri"/>
              </a:rPr>
              <a:t> </a:t>
            </a:r>
            <a:r>
              <a:rPr lang="pt-BR" sz="1400" dirty="0">
                <a:latin typeface="Calibri"/>
                <a:cs typeface="Calibri"/>
              </a:rPr>
              <a:t>Agropecuário</a:t>
            </a:r>
            <a:r>
              <a:rPr lang="pt-BR" sz="1400" spc="-45" dirty="0">
                <a:latin typeface="Calibri"/>
                <a:cs typeface="Calibri"/>
              </a:rPr>
              <a:t> </a:t>
            </a:r>
            <a:r>
              <a:rPr lang="pt-BR" sz="1400" spc="-30" dirty="0">
                <a:latin typeface="Calibri"/>
                <a:cs typeface="Calibri"/>
              </a:rPr>
              <a:t>e</a:t>
            </a:r>
            <a:r>
              <a:rPr lang="pt-BR" sz="1400" spc="-45" dirty="0">
                <a:latin typeface="Calibri"/>
                <a:cs typeface="Calibri"/>
              </a:rPr>
              <a:t> </a:t>
            </a:r>
            <a:r>
              <a:rPr lang="pt-BR" sz="1400" spc="-25" dirty="0">
                <a:latin typeface="Calibri"/>
                <a:cs typeface="Calibri"/>
              </a:rPr>
              <a:t>pelo</a:t>
            </a:r>
            <a:r>
              <a:rPr lang="pt-BR" sz="1400" spc="-55" dirty="0">
                <a:latin typeface="Calibri"/>
                <a:cs typeface="Calibri"/>
              </a:rPr>
              <a:t> </a:t>
            </a:r>
            <a:r>
              <a:rPr lang="pt-BR" sz="1400" spc="-25" dirty="0">
                <a:latin typeface="Calibri"/>
                <a:cs typeface="Calibri"/>
              </a:rPr>
              <a:t>ajuste</a:t>
            </a:r>
            <a:r>
              <a:rPr lang="pt-BR" sz="1400" spc="-35" dirty="0">
                <a:latin typeface="Calibri"/>
                <a:cs typeface="Calibri"/>
              </a:rPr>
              <a:t> </a:t>
            </a:r>
            <a:r>
              <a:rPr lang="pt-BR" sz="1400" dirty="0">
                <a:latin typeface="Calibri"/>
                <a:cs typeface="Calibri"/>
              </a:rPr>
              <a:t>do</a:t>
            </a:r>
            <a:r>
              <a:rPr lang="pt-BR" sz="1400" spc="-60" dirty="0">
                <a:latin typeface="Calibri"/>
                <a:cs typeface="Calibri"/>
              </a:rPr>
              <a:t> </a:t>
            </a:r>
            <a:r>
              <a:rPr lang="pt-BR" sz="1400" spc="-10" dirty="0">
                <a:latin typeface="Calibri"/>
                <a:cs typeface="Calibri"/>
              </a:rPr>
              <a:t>salário-mínimo.</a:t>
            </a:r>
            <a:endParaRPr lang="pt-BR" sz="1400" dirty="0">
              <a:latin typeface="Calibri"/>
              <a:cs typeface="Calibri"/>
            </a:endParaRPr>
          </a:p>
        </p:txBody>
      </p:sp>
      <p:sp>
        <p:nvSpPr>
          <p:cNvPr id="5" name="object 12">
            <a:extLst>
              <a:ext uri="{FF2B5EF4-FFF2-40B4-BE49-F238E27FC236}">
                <a16:creationId xmlns:a16="http://schemas.microsoft.com/office/drawing/2014/main" id="{49439F95-0D35-E4BD-2A7B-E5B82F50E237}"/>
              </a:ext>
            </a:extLst>
          </p:cNvPr>
          <p:cNvSpPr txBox="1"/>
          <p:nvPr/>
        </p:nvSpPr>
        <p:spPr>
          <a:xfrm>
            <a:off x="11739371" y="1710326"/>
            <a:ext cx="168910" cy="452120"/>
          </a:xfrm>
          <a:prstGeom prst="rect">
            <a:avLst/>
          </a:prstGeom>
        </p:spPr>
        <p:txBody>
          <a:bodyPr vert="horz" wrap="square" lIns="0" tIns="12065" rIns="0" bIns="0" rtlCol="0">
            <a:spAutoFit/>
          </a:bodyPr>
          <a:lstStyle/>
          <a:p>
            <a:pPr marL="12700">
              <a:lnSpc>
                <a:spcPct val="100000"/>
              </a:lnSpc>
              <a:spcBef>
                <a:spcPts val="95"/>
              </a:spcBef>
            </a:pPr>
            <a:r>
              <a:rPr sz="2800" b="1" spc="-350" dirty="0">
                <a:solidFill>
                  <a:srgbClr val="EB6F00"/>
                </a:solidFill>
                <a:latin typeface="Calibri"/>
                <a:cs typeface="Calibri"/>
              </a:rPr>
              <a:t>1</a:t>
            </a:r>
            <a:endParaRPr sz="2800" dirty="0">
              <a:latin typeface="Calibri"/>
              <a:cs typeface="Calibri"/>
            </a:endParaRPr>
          </a:p>
        </p:txBody>
      </p:sp>
      <p:grpSp>
        <p:nvGrpSpPr>
          <p:cNvPr id="7" name="object 13">
            <a:extLst>
              <a:ext uri="{FF2B5EF4-FFF2-40B4-BE49-F238E27FC236}">
                <a16:creationId xmlns:a16="http://schemas.microsoft.com/office/drawing/2014/main" id="{984F65C7-B545-366B-FD53-88634FDCD6E7}"/>
              </a:ext>
            </a:extLst>
          </p:cNvPr>
          <p:cNvGrpSpPr/>
          <p:nvPr/>
        </p:nvGrpSpPr>
        <p:grpSpPr>
          <a:xfrm>
            <a:off x="11556365" y="1954011"/>
            <a:ext cx="107314" cy="3694429"/>
            <a:chOff x="10514965" y="1738111"/>
            <a:chExt cx="107314" cy="3694429"/>
          </a:xfrm>
        </p:grpSpPr>
        <p:pic>
          <p:nvPicPr>
            <p:cNvPr id="8" name="object 14">
              <a:extLst>
                <a:ext uri="{FF2B5EF4-FFF2-40B4-BE49-F238E27FC236}">
                  <a16:creationId xmlns:a16="http://schemas.microsoft.com/office/drawing/2014/main" id="{F954B6B9-1571-EFAD-011A-4D48D8C74155}"/>
                </a:ext>
              </a:extLst>
            </p:cNvPr>
            <p:cNvPicPr/>
            <p:nvPr/>
          </p:nvPicPr>
          <p:blipFill>
            <a:blip r:embed="rId2" cstate="print"/>
            <a:stretch>
              <a:fillRect/>
            </a:stretch>
          </p:blipFill>
          <p:spPr>
            <a:xfrm>
              <a:off x="10515219" y="2784083"/>
              <a:ext cx="102933" cy="109738"/>
            </a:xfrm>
            <a:prstGeom prst="rect">
              <a:avLst/>
            </a:prstGeom>
          </p:spPr>
        </p:pic>
        <p:pic>
          <p:nvPicPr>
            <p:cNvPr id="9" name="object 15">
              <a:extLst>
                <a:ext uri="{FF2B5EF4-FFF2-40B4-BE49-F238E27FC236}">
                  <a16:creationId xmlns:a16="http://schemas.microsoft.com/office/drawing/2014/main" id="{32661361-55A4-874A-D160-7BEEE34A687D}"/>
                </a:ext>
              </a:extLst>
            </p:cNvPr>
            <p:cNvPicPr/>
            <p:nvPr/>
          </p:nvPicPr>
          <p:blipFill>
            <a:blip r:embed="rId2" cstate="print"/>
            <a:stretch>
              <a:fillRect/>
            </a:stretch>
          </p:blipFill>
          <p:spPr>
            <a:xfrm>
              <a:off x="10519156" y="4138032"/>
              <a:ext cx="102933" cy="109736"/>
            </a:xfrm>
            <a:prstGeom prst="rect">
              <a:avLst/>
            </a:prstGeom>
          </p:spPr>
        </p:pic>
        <p:pic>
          <p:nvPicPr>
            <p:cNvPr id="10" name="object 16">
              <a:extLst>
                <a:ext uri="{FF2B5EF4-FFF2-40B4-BE49-F238E27FC236}">
                  <a16:creationId xmlns:a16="http://schemas.microsoft.com/office/drawing/2014/main" id="{2C74EFB1-8E1A-1EFC-3C12-809547B68597}"/>
                </a:ext>
              </a:extLst>
            </p:cNvPr>
            <p:cNvPicPr/>
            <p:nvPr/>
          </p:nvPicPr>
          <p:blipFill>
            <a:blip r:embed="rId2" cstate="print"/>
            <a:stretch>
              <a:fillRect/>
            </a:stretch>
          </p:blipFill>
          <p:spPr>
            <a:xfrm>
              <a:off x="10514965" y="1738111"/>
              <a:ext cx="102933" cy="109738"/>
            </a:xfrm>
            <a:prstGeom prst="rect">
              <a:avLst/>
            </a:prstGeom>
          </p:spPr>
        </p:pic>
        <p:pic>
          <p:nvPicPr>
            <p:cNvPr id="11" name="object 17">
              <a:extLst>
                <a:ext uri="{FF2B5EF4-FFF2-40B4-BE49-F238E27FC236}">
                  <a16:creationId xmlns:a16="http://schemas.microsoft.com/office/drawing/2014/main" id="{525C92C4-379F-D8E4-7BA4-12364967A4C3}"/>
                </a:ext>
              </a:extLst>
            </p:cNvPr>
            <p:cNvPicPr/>
            <p:nvPr/>
          </p:nvPicPr>
          <p:blipFill>
            <a:blip r:embed="rId2" cstate="print"/>
            <a:stretch>
              <a:fillRect/>
            </a:stretch>
          </p:blipFill>
          <p:spPr>
            <a:xfrm>
              <a:off x="10519156" y="5322688"/>
              <a:ext cx="102933" cy="109736"/>
            </a:xfrm>
            <a:prstGeom prst="rect">
              <a:avLst/>
            </a:prstGeom>
          </p:spPr>
        </p:pic>
      </p:grpSp>
      <p:sp>
        <p:nvSpPr>
          <p:cNvPr id="12" name="object 19">
            <a:extLst>
              <a:ext uri="{FF2B5EF4-FFF2-40B4-BE49-F238E27FC236}">
                <a16:creationId xmlns:a16="http://schemas.microsoft.com/office/drawing/2014/main" id="{899059D8-257F-477D-4F1F-0FDA02A1E662}"/>
              </a:ext>
            </a:extLst>
          </p:cNvPr>
          <p:cNvSpPr txBox="1"/>
          <p:nvPr/>
        </p:nvSpPr>
        <p:spPr>
          <a:xfrm>
            <a:off x="11739626" y="2744038"/>
            <a:ext cx="197485" cy="452120"/>
          </a:xfrm>
          <a:prstGeom prst="rect">
            <a:avLst/>
          </a:prstGeom>
        </p:spPr>
        <p:txBody>
          <a:bodyPr vert="horz" wrap="square" lIns="0" tIns="12065" rIns="0" bIns="0" rtlCol="0">
            <a:spAutoFit/>
          </a:bodyPr>
          <a:lstStyle/>
          <a:p>
            <a:pPr marL="12700">
              <a:lnSpc>
                <a:spcPct val="100000"/>
              </a:lnSpc>
              <a:spcBef>
                <a:spcPts val="95"/>
              </a:spcBef>
            </a:pPr>
            <a:r>
              <a:rPr sz="2800" b="1" spc="-50" dirty="0">
                <a:solidFill>
                  <a:srgbClr val="EB6F00"/>
                </a:solidFill>
                <a:latin typeface="Calibri"/>
                <a:cs typeface="Calibri"/>
              </a:rPr>
              <a:t>2</a:t>
            </a:r>
            <a:endParaRPr sz="2800">
              <a:latin typeface="Calibri"/>
              <a:cs typeface="Calibri"/>
            </a:endParaRPr>
          </a:p>
        </p:txBody>
      </p:sp>
      <p:sp>
        <p:nvSpPr>
          <p:cNvPr id="13" name="object 20">
            <a:extLst>
              <a:ext uri="{FF2B5EF4-FFF2-40B4-BE49-F238E27FC236}">
                <a16:creationId xmlns:a16="http://schemas.microsoft.com/office/drawing/2014/main" id="{5FDCA7D6-9A82-BD35-3A41-6B0BCCB0B7E8}"/>
              </a:ext>
            </a:extLst>
          </p:cNvPr>
          <p:cNvSpPr txBox="1"/>
          <p:nvPr/>
        </p:nvSpPr>
        <p:spPr>
          <a:xfrm>
            <a:off x="6583045" y="3875100"/>
            <a:ext cx="4811395" cy="965835"/>
          </a:xfrm>
          <a:prstGeom prst="rect">
            <a:avLst/>
          </a:prstGeom>
        </p:spPr>
        <p:txBody>
          <a:bodyPr vert="horz" wrap="square" lIns="0" tIns="45085" rIns="0" bIns="0" rtlCol="0">
            <a:spAutoFit/>
          </a:bodyPr>
          <a:lstStyle/>
          <a:p>
            <a:pPr marL="213360" marR="6350" indent="-201295" algn="r">
              <a:lnSpc>
                <a:spcPct val="85100"/>
              </a:lnSpc>
              <a:spcBef>
                <a:spcPts val="355"/>
              </a:spcBef>
            </a:pPr>
            <a:r>
              <a:rPr lang="pt-BR" sz="1400" spc="-10" dirty="0">
                <a:latin typeface="Calibri"/>
                <a:cs typeface="Calibri"/>
              </a:rPr>
              <a:t>Para</a:t>
            </a:r>
            <a:r>
              <a:rPr lang="pt-BR" sz="1400" spc="-50" dirty="0">
                <a:latin typeface="Calibri"/>
                <a:cs typeface="Calibri"/>
              </a:rPr>
              <a:t> </a:t>
            </a:r>
            <a:r>
              <a:rPr lang="pt-BR" sz="1400" spc="-45" dirty="0">
                <a:latin typeface="Calibri"/>
                <a:cs typeface="Calibri"/>
              </a:rPr>
              <a:t>2026,</a:t>
            </a:r>
            <a:r>
              <a:rPr lang="pt-BR" sz="1400" spc="-60" dirty="0">
                <a:latin typeface="Calibri"/>
                <a:cs typeface="Calibri"/>
              </a:rPr>
              <a:t> </a:t>
            </a:r>
            <a:r>
              <a:rPr lang="pt-BR" sz="1400" spc="-10" dirty="0">
                <a:latin typeface="Calibri"/>
                <a:cs typeface="Calibri"/>
              </a:rPr>
              <a:t>também</a:t>
            </a:r>
            <a:r>
              <a:rPr lang="pt-BR" sz="1400" spc="-70" dirty="0">
                <a:latin typeface="Calibri"/>
                <a:cs typeface="Calibri"/>
              </a:rPr>
              <a:t> </a:t>
            </a:r>
            <a:r>
              <a:rPr lang="pt-BR" sz="1400" spc="-10" dirty="0">
                <a:latin typeface="Calibri"/>
                <a:cs typeface="Calibri"/>
              </a:rPr>
              <a:t>mantivemos</a:t>
            </a:r>
            <a:r>
              <a:rPr lang="pt-BR" sz="1400" spc="-40" dirty="0">
                <a:latin typeface="Calibri"/>
                <a:cs typeface="Calibri"/>
              </a:rPr>
              <a:t> </a:t>
            </a:r>
            <a:r>
              <a:rPr lang="pt-BR" sz="1400" dirty="0">
                <a:latin typeface="Calibri"/>
                <a:cs typeface="Calibri"/>
              </a:rPr>
              <a:t>nossa</a:t>
            </a:r>
            <a:r>
              <a:rPr lang="pt-BR" sz="1400" spc="-50" dirty="0">
                <a:latin typeface="Calibri"/>
                <a:cs typeface="Calibri"/>
              </a:rPr>
              <a:t> </a:t>
            </a:r>
            <a:r>
              <a:rPr lang="pt-BR" sz="1400" spc="-10" dirty="0">
                <a:latin typeface="Calibri"/>
                <a:cs typeface="Calibri"/>
              </a:rPr>
              <a:t>projeção</a:t>
            </a:r>
            <a:r>
              <a:rPr lang="pt-BR" sz="1400" spc="-45" dirty="0">
                <a:latin typeface="Calibri"/>
                <a:cs typeface="Calibri"/>
              </a:rPr>
              <a:t> </a:t>
            </a:r>
            <a:r>
              <a:rPr lang="pt-BR" sz="1400" spc="-10" dirty="0">
                <a:latin typeface="Calibri"/>
                <a:cs typeface="Calibri"/>
              </a:rPr>
              <a:t>em</a:t>
            </a:r>
            <a:r>
              <a:rPr lang="pt-BR" sz="1400" spc="-75" dirty="0">
                <a:latin typeface="Calibri"/>
                <a:cs typeface="Calibri"/>
              </a:rPr>
              <a:t> </a:t>
            </a:r>
            <a:r>
              <a:rPr lang="pt-BR" sz="1400" spc="-70" dirty="0">
                <a:latin typeface="Calibri"/>
                <a:cs typeface="Calibri"/>
              </a:rPr>
              <a:t>1,5%.</a:t>
            </a:r>
            <a:r>
              <a:rPr lang="pt-BR" sz="1400" spc="-80" dirty="0">
                <a:latin typeface="Calibri"/>
                <a:cs typeface="Calibri"/>
              </a:rPr>
              <a:t> </a:t>
            </a:r>
            <a:r>
              <a:rPr lang="pt-BR" sz="1400" spc="-10" dirty="0">
                <a:latin typeface="Calibri"/>
                <a:cs typeface="Calibri"/>
              </a:rPr>
              <a:t>Destaque para</a:t>
            </a:r>
            <a:r>
              <a:rPr lang="pt-BR" sz="1400" spc="-60" dirty="0">
                <a:latin typeface="Calibri"/>
                <a:cs typeface="Calibri"/>
              </a:rPr>
              <a:t> </a:t>
            </a:r>
            <a:r>
              <a:rPr lang="pt-BR" sz="1400" spc="-10" dirty="0">
                <a:latin typeface="Calibri"/>
                <a:cs typeface="Calibri"/>
              </a:rPr>
              <a:t>o</a:t>
            </a:r>
            <a:r>
              <a:rPr lang="pt-BR" sz="1400" spc="-55" dirty="0">
                <a:latin typeface="Calibri"/>
                <a:cs typeface="Calibri"/>
              </a:rPr>
              <a:t> </a:t>
            </a:r>
            <a:r>
              <a:rPr lang="pt-BR" sz="1400" spc="-25" dirty="0">
                <a:latin typeface="Calibri"/>
                <a:cs typeface="Calibri"/>
              </a:rPr>
              <a:t>impulso</a:t>
            </a:r>
            <a:r>
              <a:rPr lang="pt-BR" sz="1400" spc="-90" dirty="0">
                <a:latin typeface="Calibri"/>
                <a:cs typeface="Calibri"/>
              </a:rPr>
              <a:t> </a:t>
            </a:r>
            <a:r>
              <a:rPr lang="pt-BR" sz="1400" spc="-20" dirty="0">
                <a:latin typeface="Calibri"/>
                <a:cs typeface="Calibri"/>
              </a:rPr>
              <a:t>monetário </a:t>
            </a:r>
            <a:r>
              <a:rPr lang="pt-BR" sz="1400" spc="-10" dirty="0">
                <a:latin typeface="Calibri"/>
                <a:cs typeface="Calibri"/>
              </a:rPr>
              <a:t>que</a:t>
            </a:r>
            <a:r>
              <a:rPr lang="pt-BR" sz="1400" spc="-70" dirty="0">
                <a:latin typeface="Calibri"/>
                <a:cs typeface="Calibri"/>
              </a:rPr>
              <a:t> </a:t>
            </a:r>
            <a:r>
              <a:rPr lang="pt-BR" sz="1400" dirty="0">
                <a:latin typeface="Calibri"/>
                <a:cs typeface="Calibri"/>
              </a:rPr>
              <a:t>deve</a:t>
            </a:r>
            <a:r>
              <a:rPr lang="pt-BR" sz="1400" spc="-60" dirty="0">
                <a:latin typeface="Calibri"/>
                <a:cs typeface="Calibri"/>
              </a:rPr>
              <a:t> </a:t>
            </a:r>
            <a:r>
              <a:rPr lang="pt-BR" sz="1400" spc="-20" dirty="0">
                <a:latin typeface="Calibri"/>
                <a:cs typeface="Calibri"/>
              </a:rPr>
              <a:t>ser</a:t>
            </a:r>
            <a:r>
              <a:rPr lang="pt-BR" sz="1400" spc="-60" dirty="0">
                <a:latin typeface="Calibri"/>
                <a:cs typeface="Calibri"/>
              </a:rPr>
              <a:t> </a:t>
            </a:r>
            <a:r>
              <a:rPr lang="pt-BR" sz="1400" spc="-10" dirty="0">
                <a:latin typeface="Calibri"/>
                <a:cs typeface="Calibri"/>
              </a:rPr>
              <a:t>ainda</a:t>
            </a:r>
            <a:r>
              <a:rPr lang="pt-BR" sz="1400" spc="-50" dirty="0">
                <a:latin typeface="Calibri"/>
                <a:cs typeface="Calibri"/>
              </a:rPr>
              <a:t> </a:t>
            </a:r>
            <a:r>
              <a:rPr lang="pt-BR" sz="1400" spc="-20" dirty="0">
                <a:latin typeface="Calibri"/>
                <a:cs typeface="Calibri"/>
              </a:rPr>
              <a:t>mais</a:t>
            </a:r>
            <a:r>
              <a:rPr lang="pt-BR" sz="1400" spc="-70" dirty="0">
                <a:latin typeface="Calibri"/>
                <a:cs typeface="Calibri"/>
              </a:rPr>
              <a:t> </a:t>
            </a:r>
            <a:r>
              <a:rPr lang="pt-BR" sz="1400" dirty="0">
                <a:latin typeface="Calibri"/>
                <a:cs typeface="Calibri"/>
              </a:rPr>
              <a:t>negativo</a:t>
            </a:r>
            <a:r>
              <a:rPr lang="pt-BR" sz="1400" spc="-40" dirty="0">
                <a:latin typeface="Calibri"/>
                <a:cs typeface="Calibri"/>
              </a:rPr>
              <a:t> </a:t>
            </a:r>
            <a:r>
              <a:rPr lang="pt-BR" sz="1400" spc="-25" dirty="0">
                <a:latin typeface="Calibri"/>
                <a:cs typeface="Calibri"/>
              </a:rPr>
              <a:t>no </a:t>
            </a:r>
            <a:r>
              <a:rPr lang="pt-BR" sz="1400" spc="-10" dirty="0">
                <a:latin typeface="Calibri"/>
                <a:cs typeface="Calibri"/>
              </a:rPr>
              <a:t>próximo</a:t>
            </a:r>
            <a:r>
              <a:rPr lang="pt-BR" sz="1400" spc="-45" dirty="0">
                <a:latin typeface="Calibri"/>
                <a:cs typeface="Calibri"/>
              </a:rPr>
              <a:t> </a:t>
            </a:r>
            <a:r>
              <a:rPr lang="pt-BR" sz="1400" spc="-35" dirty="0">
                <a:latin typeface="Calibri"/>
                <a:cs typeface="Calibri"/>
              </a:rPr>
              <a:t>ano,</a:t>
            </a:r>
            <a:r>
              <a:rPr lang="pt-BR" sz="1400" spc="-45" dirty="0">
                <a:latin typeface="Calibri"/>
                <a:cs typeface="Calibri"/>
              </a:rPr>
              <a:t> </a:t>
            </a:r>
            <a:r>
              <a:rPr lang="pt-BR" sz="1400" spc="-20" dirty="0">
                <a:latin typeface="Calibri"/>
                <a:cs typeface="Calibri"/>
              </a:rPr>
              <a:t>diante</a:t>
            </a:r>
            <a:r>
              <a:rPr lang="pt-BR" sz="1400" spc="-35" dirty="0">
                <a:latin typeface="Calibri"/>
                <a:cs typeface="Calibri"/>
              </a:rPr>
              <a:t> </a:t>
            </a:r>
            <a:r>
              <a:rPr lang="pt-BR" sz="1400" dirty="0">
                <a:latin typeface="Calibri"/>
                <a:cs typeface="Calibri"/>
              </a:rPr>
              <a:t>dos</a:t>
            </a:r>
            <a:r>
              <a:rPr lang="pt-BR" sz="1400" spc="-45" dirty="0">
                <a:latin typeface="Calibri"/>
                <a:cs typeface="Calibri"/>
              </a:rPr>
              <a:t> </a:t>
            </a:r>
            <a:r>
              <a:rPr lang="pt-BR" sz="1400" spc="-20" dirty="0">
                <a:latin typeface="Calibri"/>
                <a:cs typeface="Calibri"/>
              </a:rPr>
              <a:t>efeitos</a:t>
            </a:r>
            <a:r>
              <a:rPr lang="pt-BR" sz="1400" spc="-30" dirty="0">
                <a:latin typeface="Calibri"/>
                <a:cs typeface="Calibri"/>
              </a:rPr>
              <a:t> </a:t>
            </a:r>
            <a:r>
              <a:rPr lang="pt-BR" sz="1400" dirty="0">
                <a:latin typeface="Calibri"/>
                <a:cs typeface="Calibri"/>
              </a:rPr>
              <a:t>defasados</a:t>
            </a:r>
            <a:r>
              <a:rPr lang="pt-BR" sz="1400" spc="-60" dirty="0">
                <a:latin typeface="Calibri"/>
                <a:cs typeface="Calibri"/>
              </a:rPr>
              <a:t> </a:t>
            </a:r>
            <a:r>
              <a:rPr lang="pt-BR" sz="1400" dirty="0">
                <a:latin typeface="Calibri"/>
                <a:cs typeface="Calibri"/>
              </a:rPr>
              <a:t>de</a:t>
            </a:r>
            <a:r>
              <a:rPr lang="pt-BR" sz="1400" spc="-45" dirty="0">
                <a:latin typeface="Calibri"/>
                <a:cs typeface="Calibri"/>
              </a:rPr>
              <a:t> </a:t>
            </a:r>
            <a:r>
              <a:rPr lang="pt-BR" sz="1400" spc="-25" dirty="0">
                <a:latin typeface="Calibri"/>
                <a:cs typeface="Calibri"/>
              </a:rPr>
              <a:t>política</a:t>
            </a:r>
            <a:r>
              <a:rPr lang="pt-BR" sz="1400" spc="-50" dirty="0">
                <a:latin typeface="Calibri"/>
                <a:cs typeface="Calibri"/>
              </a:rPr>
              <a:t> </a:t>
            </a:r>
            <a:r>
              <a:rPr lang="pt-BR" sz="1400" spc="-10" dirty="0">
                <a:latin typeface="Calibri"/>
                <a:cs typeface="Calibri"/>
              </a:rPr>
              <a:t>monetária, não</a:t>
            </a:r>
            <a:r>
              <a:rPr lang="pt-BR" sz="1400" spc="-35" dirty="0">
                <a:latin typeface="Calibri"/>
                <a:cs typeface="Calibri"/>
              </a:rPr>
              <a:t> </a:t>
            </a:r>
            <a:r>
              <a:rPr lang="pt-BR" sz="1400" spc="-10" dirty="0">
                <a:latin typeface="Calibri"/>
                <a:cs typeface="Calibri"/>
              </a:rPr>
              <a:t>contrabalanceados</a:t>
            </a:r>
            <a:r>
              <a:rPr lang="pt-BR" sz="1400" spc="10" dirty="0">
                <a:latin typeface="Calibri"/>
                <a:cs typeface="Calibri"/>
              </a:rPr>
              <a:t> </a:t>
            </a:r>
            <a:r>
              <a:rPr lang="pt-BR" sz="1400" spc="-10" dirty="0">
                <a:latin typeface="Calibri"/>
                <a:cs typeface="Calibri"/>
              </a:rPr>
              <a:t>por</a:t>
            </a:r>
            <a:r>
              <a:rPr lang="pt-BR" sz="1400" spc="-40" dirty="0">
                <a:latin typeface="Calibri"/>
                <a:cs typeface="Calibri"/>
              </a:rPr>
              <a:t> </a:t>
            </a:r>
            <a:r>
              <a:rPr lang="pt-BR" sz="1400" spc="-20" dirty="0">
                <a:latin typeface="Calibri"/>
                <a:cs typeface="Calibri"/>
              </a:rPr>
              <a:t>políticas </a:t>
            </a:r>
            <a:r>
              <a:rPr lang="pt-BR" sz="1400" spc="-10" dirty="0">
                <a:latin typeface="Calibri"/>
                <a:cs typeface="Calibri"/>
              </a:rPr>
              <a:t>fiscais</a:t>
            </a:r>
            <a:r>
              <a:rPr lang="pt-BR" sz="1400" spc="-45" dirty="0">
                <a:latin typeface="Calibri"/>
                <a:cs typeface="Calibri"/>
              </a:rPr>
              <a:t> </a:t>
            </a:r>
            <a:r>
              <a:rPr lang="pt-BR" sz="1400" spc="-30" dirty="0">
                <a:latin typeface="Calibri"/>
                <a:cs typeface="Calibri"/>
              </a:rPr>
              <a:t>e</a:t>
            </a:r>
            <a:r>
              <a:rPr lang="pt-BR" sz="1400" spc="-40" dirty="0">
                <a:latin typeface="Calibri"/>
                <a:cs typeface="Calibri"/>
              </a:rPr>
              <a:t> </a:t>
            </a:r>
            <a:r>
              <a:rPr lang="pt-BR" sz="1400" spc="-10" dirty="0">
                <a:latin typeface="Calibri"/>
                <a:cs typeface="Calibri"/>
              </a:rPr>
              <a:t>parafiscais</a:t>
            </a:r>
            <a:endParaRPr lang="pt-BR" sz="1400" dirty="0">
              <a:latin typeface="Calibri"/>
              <a:cs typeface="Calibri"/>
            </a:endParaRPr>
          </a:p>
          <a:p>
            <a:pPr marR="5080" algn="r">
              <a:lnSpc>
                <a:spcPts val="1430"/>
              </a:lnSpc>
            </a:pPr>
            <a:r>
              <a:rPr lang="pt-BR" sz="1400" spc="-10" dirty="0">
                <a:latin typeface="Calibri"/>
                <a:cs typeface="Calibri"/>
              </a:rPr>
              <a:t>contracíclicas.</a:t>
            </a:r>
            <a:endParaRPr lang="pt-BR" sz="1400" dirty="0">
              <a:latin typeface="Calibri"/>
              <a:cs typeface="Calibri"/>
            </a:endParaRPr>
          </a:p>
        </p:txBody>
      </p:sp>
      <p:sp>
        <p:nvSpPr>
          <p:cNvPr id="14" name="object 21">
            <a:extLst>
              <a:ext uri="{FF2B5EF4-FFF2-40B4-BE49-F238E27FC236}">
                <a16:creationId xmlns:a16="http://schemas.microsoft.com/office/drawing/2014/main" id="{E10EE1A0-027D-5624-397A-440DC49561E7}"/>
              </a:ext>
            </a:extLst>
          </p:cNvPr>
          <p:cNvSpPr txBox="1"/>
          <p:nvPr/>
        </p:nvSpPr>
        <p:spPr>
          <a:xfrm>
            <a:off x="11768581" y="4128465"/>
            <a:ext cx="196850" cy="452120"/>
          </a:xfrm>
          <a:prstGeom prst="rect">
            <a:avLst/>
          </a:prstGeom>
        </p:spPr>
        <p:txBody>
          <a:bodyPr vert="horz" wrap="square" lIns="0" tIns="12065" rIns="0" bIns="0" rtlCol="0">
            <a:spAutoFit/>
          </a:bodyPr>
          <a:lstStyle/>
          <a:p>
            <a:pPr marL="12700">
              <a:lnSpc>
                <a:spcPct val="100000"/>
              </a:lnSpc>
              <a:spcBef>
                <a:spcPts val="95"/>
              </a:spcBef>
            </a:pPr>
            <a:r>
              <a:rPr sz="2800" b="1" spc="-50" dirty="0">
                <a:solidFill>
                  <a:srgbClr val="EB6F00"/>
                </a:solidFill>
                <a:latin typeface="Calibri"/>
                <a:cs typeface="Calibri"/>
              </a:rPr>
              <a:t>3</a:t>
            </a:r>
            <a:endParaRPr sz="2800">
              <a:latin typeface="Calibri"/>
              <a:cs typeface="Calibri"/>
            </a:endParaRPr>
          </a:p>
        </p:txBody>
      </p:sp>
      <p:sp>
        <p:nvSpPr>
          <p:cNvPr id="15" name="object 23">
            <a:extLst>
              <a:ext uri="{FF2B5EF4-FFF2-40B4-BE49-F238E27FC236}">
                <a16:creationId xmlns:a16="http://schemas.microsoft.com/office/drawing/2014/main" id="{D4D7CCB0-CBAD-9466-2AC1-8C0ACD8F374B}"/>
              </a:ext>
            </a:extLst>
          </p:cNvPr>
          <p:cNvSpPr txBox="1"/>
          <p:nvPr/>
        </p:nvSpPr>
        <p:spPr>
          <a:xfrm>
            <a:off x="6628765" y="5060441"/>
            <a:ext cx="4765040" cy="1146810"/>
          </a:xfrm>
          <a:prstGeom prst="rect">
            <a:avLst/>
          </a:prstGeom>
        </p:spPr>
        <p:txBody>
          <a:bodyPr vert="horz" wrap="square" lIns="0" tIns="45719" rIns="0" bIns="0" rtlCol="0">
            <a:spAutoFit/>
          </a:bodyPr>
          <a:lstStyle/>
          <a:p>
            <a:pPr marL="52069" marR="5080" indent="-40005" algn="r">
              <a:lnSpc>
                <a:spcPts val="1430"/>
              </a:lnSpc>
              <a:spcBef>
                <a:spcPts val="359"/>
              </a:spcBef>
            </a:pPr>
            <a:r>
              <a:rPr lang="pt-BR" sz="1400" dirty="0">
                <a:latin typeface="Calibri"/>
                <a:cs typeface="Calibri"/>
              </a:rPr>
              <a:t>Em</a:t>
            </a:r>
            <a:r>
              <a:rPr lang="pt-BR" sz="1400" spc="-50" dirty="0">
                <a:latin typeface="Calibri"/>
                <a:cs typeface="Calibri"/>
              </a:rPr>
              <a:t> </a:t>
            </a:r>
            <a:r>
              <a:rPr lang="pt-BR" sz="1400" spc="-20" dirty="0">
                <a:latin typeface="Calibri"/>
                <a:cs typeface="Calibri"/>
              </a:rPr>
              <a:t>relação</a:t>
            </a:r>
            <a:r>
              <a:rPr lang="pt-BR" sz="1400" spc="-30" dirty="0">
                <a:latin typeface="Calibri"/>
                <a:cs typeface="Calibri"/>
              </a:rPr>
              <a:t> </a:t>
            </a:r>
            <a:r>
              <a:rPr lang="pt-BR" sz="1400" dirty="0">
                <a:latin typeface="Calibri"/>
                <a:cs typeface="Calibri"/>
              </a:rPr>
              <a:t>a</a:t>
            </a:r>
            <a:r>
              <a:rPr lang="pt-BR" sz="1400" spc="-50" dirty="0">
                <a:latin typeface="Calibri"/>
                <a:cs typeface="Calibri"/>
              </a:rPr>
              <a:t> </a:t>
            </a:r>
            <a:r>
              <a:rPr lang="pt-BR" sz="1400" dirty="0">
                <a:latin typeface="Calibri"/>
                <a:cs typeface="Calibri"/>
              </a:rPr>
              <a:t>taxa</a:t>
            </a:r>
            <a:r>
              <a:rPr lang="pt-BR" sz="1400" spc="-35" dirty="0">
                <a:latin typeface="Calibri"/>
                <a:cs typeface="Calibri"/>
              </a:rPr>
              <a:t> </a:t>
            </a:r>
            <a:r>
              <a:rPr lang="pt-BR" sz="1400" dirty="0">
                <a:latin typeface="Calibri"/>
                <a:cs typeface="Calibri"/>
              </a:rPr>
              <a:t>de</a:t>
            </a:r>
            <a:r>
              <a:rPr lang="pt-BR" sz="1400" spc="-60" dirty="0">
                <a:latin typeface="Calibri"/>
                <a:cs typeface="Calibri"/>
              </a:rPr>
              <a:t> </a:t>
            </a:r>
            <a:r>
              <a:rPr lang="pt-BR" sz="1400" spc="-10" dirty="0">
                <a:latin typeface="Calibri"/>
                <a:cs typeface="Calibri"/>
              </a:rPr>
              <a:t>desemprego,</a:t>
            </a:r>
            <a:r>
              <a:rPr lang="pt-BR" sz="1400" spc="-55" dirty="0">
                <a:latin typeface="Calibri"/>
                <a:cs typeface="Calibri"/>
              </a:rPr>
              <a:t> </a:t>
            </a:r>
            <a:r>
              <a:rPr lang="pt-BR" sz="1400" spc="-10" dirty="0">
                <a:latin typeface="Calibri"/>
                <a:cs typeface="Calibri"/>
              </a:rPr>
              <a:t>mantivemos</a:t>
            </a:r>
            <a:r>
              <a:rPr lang="pt-BR" sz="1400" spc="-30" dirty="0">
                <a:latin typeface="Calibri"/>
                <a:cs typeface="Calibri"/>
              </a:rPr>
              <a:t> </a:t>
            </a:r>
            <a:r>
              <a:rPr lang="pt-BR" sz="1400" spc="-10" dirty="0">
                <a:latin typeface="Calibri"/>
                <a:cs typeface="Calibri"/>
              </a:rPr>
              <a:t>nossa</a:t>
            </a:r>
            <a:r>
              <a:rPr lang="pt-BR" sz="1400" spc="-40" dirty="0">
                <a:latin typeface="Calibri"/>
                <a:cs typeface="Calibri"/>
              </a:rPr>
              <a:t> </a:t>
            </a:r>
            <a:r>
              <a:rPr lang="pt-BR" sz="1400" spc="-20" dirty="0">
                <a:latin typeface="Calibri"/>
                <a:cs typeface="Calibri"/>
              </a:rPr>
              <a:t>projeção</a:t>
            </a:r>
            <a:r>
              <a:rPr lang="pt-BR" sz="1400" spc="-40" dirty="0">
                <a:latin typeface="Calibri"/>
                <a:cs typeface="Calibri"/>
              </a:rPr>
              <a:t> </a:t>
            </a:r>
            <a:r>
              <a:rPr lang="pt-BR" sz="1400" spc="-25" dirty="0">
                <a:latin typeface="Calibri"/>
                <a:cs typeface="Calibri"/>
              </a:rPr>
              <a:t>em </a:t>
            </a:r>
            <a:r>
              <a:rPr lang="pt-BR" sz="1400" spc="-10" dirty="0">
                <a:latin typeface="Calibri"/>
                <a:cs typeface="Calibri"/>
              </a:rPr>
              <a:t>6,8%</a:t>
            </a:r>
            <a:r>
              <a:rPr lang="pt-BR" sz="1400" spc="-50" dirty="0">
                <a:latin typeface="Calibri"/>
                <a:cs typeface="Calibri"/>
              </a:rPr>
              <a:t> </a:t>
            </a:r>
            <a:r>
              <a:rPr lang="pt-BR" sz="1400" spc="-30" dirty="0">
                <a:latin typeface="Calibri"/>
                <a:cs typeface="Calibri"/>
              </a:rPr>
              <a:t>e</a:t>
            </a:r>
            <a:r>
              <a:rPr lang="pt-BR" sz="1400" spc="-55" dirty="0">
                <a:latin typeface="Calibri"/>
                <a:cs typeface="Calibri"/>
              </a:rPr>
              <a:t> </a:t>
            </a:r>
            <a:r>
              <a:rPr lang="pt-BR" sz="1400" spc="-45" dirty="0">
                <a:latin typeface="Calibri"/>
                <a:cs typeface="Calibri"/>
              </a:rPr>
              <a:t>7,3%</a:t>
            </a:r>
            <a:r>
              <a:rPr lang="pt-BR" sz="1400" spc="-50" dirty="0">
                <a:latin typeface="Calibri"/>
                <a:cs typeface="Calibri"/>
              </a:rPr>
              <a:t> </a:t>
            </a:r>
            <a:r>
              <a:rPr lang="pt-BR" sz="1400" spc="-10" dirty="0">
                <a:latin typeface="Calibri"/>
                <a:cs typeface="Calibri"/>
              </a:rPr>
              <a:t>para</a:t>
            </a:r>
            <a:r>
              <a:rPr lang="pt-BR" sz="1400" spc="-55" dirty="0">
                <a:latin typeface="Calibri"/>
                <a:cs typeface="Calibri"/>
              </a:rPr>
              <a:t> </a:t>
            </a:r>
            <a:r>
              <a:rPr lang="pt-BR" sz="1400" spc="-45" dirty="0">
                <a:latin typeface="Calibri"/>
                <a:cs typeface="Calibri"/>
              </a:rPr>
              <a:t>2025</a:t>
            </a:r>
            <a:r>
              <a:rPr lang="pt-BR" sz="1400" spc="-65" dirty="0">
                <a:latin typeface="Calibri"/>
                <a:cs typeface="Calibri"/>
              </a:rPr>
              <a:t> </a:t>
            </a:r>
            <a:r>
              <a:rPr lang="pt-BR" sz="1400" spc="-30" dirty="0">
                <a:latin typeface="Calibri"/>
                <a:cs typeface="Calibri"/>
              </a:rPr>
              <a:t>e</a:t>
            </a:r>
            <a:r>
              <a:rPr lang="pt-BR" sz="1400" spc="-50" dirty="0">
                <a:latin typeface="Calibri"/>
                <a:cs typeface="Calibri"/>
              </a:rPr>
              <a:t> </a:t>
            </a:r>
            <a:r>
              <a:rPr lang="pt-BR" sz="1400" spc="-40" dirty="0">
                <a:latin typeface="Calibri"/>
                <a:cs typeface="Calibri"/>
              </a:rPr>
              <a:t>2026,</a:t>
            </a:r>
            <a:r>
              <a:rPr lang="pt-BR" sz="1400" spc="-55" dirty="0">
                <a:latin typeface="Calibri"/>
                <a:cs typeface="Calibri"/>
              </a:rPr>
              <a:t> </a:t>
            </a:r>
            <a:r>
              <a:rPr lang="pt-BR" sz="1400" spc="-20" dirty="0">
                <a:latin typeface="Calibri"/>
                <a:cs typeface="Calibri"/>
              </a:rPr>
              <a:t>respectivamente.</a:t>
            </a:r>
            <a:r>
              <a:rPr lang="pt-BR" sz="1400" spc="-15" dirty="0">
                <a:latin typeface="Calibri"/>
                <a:cs typeface="Calibri"/>
              </a:rPr>
              <a:t> </a:t>
            </a:r>
            <a:r>
              <a:rPr lang="pt-BR" sz="1400" dirty="0">
                <a:latin typeface="Calibri"/>
                <a:cs typeface="Calibri"/>
              </a:rPr>
              <a:t>Apesar</a:t>
            </a:r>
            <a:r>
              <a:rPr lang="pt-BR" sz="1400" spc="-65" dirty="0">
                <a:latin typeface="Calibri"/>
                <a:cs typeface="Calibri"/>
              </a:rPr>
              <a:t> </a:t>
            </a:r>
            <a:r>
              <a:rPr lang="pt-BR" sz="1400" dirty="0">
                <a:latin typeface="Calibri"/>
                <a:cs typeface="Calibri"/>
              </a:rPr>
              <a:t>de</a:t>
            </a:r>
            <a:r>
              <a:rPr lang="pt-BR" sz="1400" spc="-65" dirty="0">
                <a:latin typeface="Calibri"/>
                <a:cs typeface="Calibri"/>
              </a:rPr>
              <a:t> </a:t>
            </a:r>
            <a:r>
              <a:rPr lang="pt-BR" sz="1400" spc="-10" dirty="0">
                <a:latin typeface="Calibri"/>
                <a:cs typeface="Calibri"/>
              </a:rPr>
              <a:t>alguns </a:t>
            </a:r>
            <a:r>
              <a:rPr lang="pt-BR" sz="1400" dirty="0">
                <a:latin typeface="Calibri"/>
                <a:cs typeface="Calibri"/>
              </a:rPr>
              <a:t>dados</a:t>
            </a:r>
            <a:r>
              <a:rPr lang="pt-BR" sz="1400" spc="-65" dirty="0">
                <a:latin typeface="Calibri"/>
                <a:cs typeface="Calibri"/>
              </a:rPr>
              <a:t> </a:t>
            </a:r>
            <a:r>
              <a:rPr lang="pt-BR" sz="1400" spc="-20" dirty="0">
                <a:latin typeface="Calibri"/>
                <a:cs typeface="Calibri"/>
              </a:rPr>
              <a:t>mais</a:t>
            </a:r>
            <a:r>
              <a:rPr lang="pt-BR" sz="1400" spc="-55" dirty="0">
                <a:latin typeface="Calibri"/>
                <a:cs typeface="Calibri"/>
              </a:rPr>
              <a:t> </a:t>
            </a:r>
            <a:r>
              <a:rPr lang="pt-BR" sz="1400" dirty="0">
                <a:latin typeface="Calibri"/>
                <a:cs typeface="Calibri"/>
              </a:rPr>
              <a:t>fracos</a:t>
            </a:r>
            <a:r>
              <a:rPr lang="pt-BR" sz="1400" spc="-55" dirty="0">
                <a:latin typeface="Calibri"/>
                <a:cs typeface="Calibri"/>
              </a:rPr>
              <a:t> </a:t>
            </a:r>
            <a:r>
              <a:rPr lang="pt-BR" sz="1400" dirty="0">
                <a:latin typeface="Calibri"/>
                <a:cs typeface="Calibri"/>
              </a:rPr>
              <a:t>na</a:t>
            </a:r>
            <a:r>
              <a:rPr lang="pt-BR" sz="1400" spc="-55" dirty="0">
                <a:latin typeface="Calibri"/>
                <a:cs typeface="Calibri"/>
              </a:rPr>
              <a:t> </a:t>
            </a:r>
            <a:r>
              <a:rPr lang="pt-BR" sz="1400" spc="-20" dirty="0">
                <a:latin typeface="Calibri"/>
                <a:cs typeface="Calibri"/>
              </a:rPr>
              <a:t>ponta,</a:t>
            </a:r>
            <a:r>
              <a:rPr lang="pt-BR" sz="1400" spc="-55" dirty="0">
                <a:latin typeface="Calibri"/>
                <a:cs typeface="Calibri"/>
              </a:rPr>
              <a:t> </a:t>
            </a:r>
            <a:r>
              <a:rPr lang="pt-BR" sz="1400" dirty="0">
                <a:latin typeface="Calibri"/>
                <a:cs typeface="Calibri"/>
              </a:rPr>
              <a:t>de</a:t>
            </a:r>
            <a:r>
              <a:rPr lang="pt-BR" sz="1400" spc="-55" dirty="0">
                <a:latin typeface="Calibri"/>
                <a:cs typeface="Calibri"/>
              </a:rPr>
              <a:t> </a:t>
            </a:r>
            <a:r>
              <a:rPr lang="pt-BR" sz="1400" spc="-20" dirty="0">
                <a:latin typeface="Calibri"/>
                <a:cs typeface="Calibri"/>
              </a:rPr>
              <a:t>maneira</a:t>
            </a:r>
            <a:r>
              <a:rPr lang="pt-BR" sz="1400" spc="-55" dirty="0">
                <a:latin typeface="Calibri"/>
                <a:cs typeface="Calibri"/>
              </a:rPr>
              <a:t> </a:t>
            </a:r>
            <a:r>
              <a:rPr lang="pt-BR" sz="1400" spc="-25" dirty="0">
                <a:latin typeface="Calibri"/>
                <a:cs typeface="Calibri"/>
              </a:rPr>
              <a:t>geral,</a:t>
            </a:r>
            <a:r>
              <a:rPr lang="pt-BR" sz="1400" spc="-60" dirty="0">
                <a:latin typeface="Calibri"/>
                <a:cs typeface="Calibri"/>
              </a:rPr>
              <a:t> </a:t>
            </a:r>
            <a:r>
              <a:rPr lang="pt-BR" sz="1400" spc="-10" dirty="0">
                <a:latin typeface="Calibri"/>
                <a:cs typeface="Calibri"/>
              </a:rPr>
              <a:t>o</a:t>
            </a:r>
            <a:r>
              <a:rPr lang="pt-BR" sz="1400" spc="-65" dirty="0">
                <a:latin typeface="Calibri"/>
                <a:cs typeface="Calibri"/>
              </a:rPr>
              <a:t> </a:t>
            </a:r>
            <a:r>
              <a:rPr lang="pt-BR" sz="1400" dirty="0">
                <a:latin typeface="Calibri"/>
                <a:cs typeface="Calibri"/>
              </a:rPr>
              <a:t>mercado</a:t>
            </a:r>
            <a:r>
              <a:rPr lang="pt-BR" sz="1400" spc="-55" dirty="0">
                <a:latin typeface="Calibri"/>
                <a:cs typeface="Calibri"/>
              </a:rPr>
              <a:t> </a:t>
            </a:r>
            <a:r>
              <a:rPr lang="pt-BR" sz="1400" spc="-25" dirty="0">
                <a:latin typeface="Calibri"/>
                <a:cs typeface="Calibri"/>
              </a:rPr>
              <a:t>de </a:t>
            </a:r>
            <a:r>
              <a:rPr lang="pt-BR" sz="1400" spc="-20" dirty="0">
                <a:latin typeface="Calibri"/>
                <a:cs typeface="Calibri"/>
              </a:rPr>
              <a:t>trabalho</a:t>
            </a:r>
            <a:r>
              <a:rPr lang="pt-BR" sz="1400" spc="-25" dirty="0">
                <a:latin typeface="Calibri"/>
                <a:cs typeface="Calibri"/>
              </a:rPr>
              <a:t> </a:t>
            </a:r>
            <a:r>
              <a:rPr lang="pt-BR" sz="1400" spc="-20" dirty="0">
                <a:latin typeface="Calibri"/>
                <a:cs typeface="Calibri"/>
              </a:rPr>
              <a:t>continua</a:t>
            </a:r>
            <a:r>
              <a:rPr lang="pt-BR" sz="1400" spc="-30" dirty="0">
                <a:latin typeface="Calibri"/>
                <a:cs typeface="Calibri"/>
              </a:rPr>
              <a:t> </a:t>
            </a:r>
            <a:r>
              <a:rPr lang="pt-BR" sz="1400" spc="-10" dirty="0">
                <a:latin typeface="Calibri"/>
                <a:cs typeface="Calibri"/>
              </a:rPr>
              <a:t>mostrando</a:t>
            </a:r>
            <a:r>
              <a:rPr lang="pt-BR" sz="1400" spc="-20" dirty="0">
                <a:latin typeface="Calibri"/>
                <a:cs typeface="Calibri"/>
              </a:rPr>
              <a:t> </a:t>
            </a:r>
            <a:r>
              <a:rPr lang="pt-BR" sz="1400" spc="-30" dirty="0">
                <a:latin typeface="Calibri"/>
                <a:cs typeface="Calibri"/>
              </a:rPr>
              <a:t>resiliência, </a:t>
            </a:r>
            <a:r>
              <a:rPr lang="pt-BR" sz="1400" dirty="0">
                <a:latin typeface="Calibri"/>
                <a:cs typeface="Calibri"/>
              </a:rPr>
              <a:t>com</a:t>
            </a:r>
            <a:r>
              <a:rPr lang="pt-BR" sz="1400" spc="-45" dirty="0">
                <a:latin typeface="Calibri"/>
                <a:cs typeface="Calibri"/>
              </a:rPr>
              <a:t> </a:t>
            </a:r>
            <a:r>
              <a:rPr lang="pt-BR" sz="1400" dirty="0">
                <a:latin typeface="Calibri"/>
                <a:cs typeface="Calibri"/>
              </a:rPr>
              <a:t>desemprego</a:t>
            </a:r>
            <a:r>
              <a:rPr lang="pt-BR" sz="1400" spc="-40" dirty="0">
                <a:latin typeface="Calibri"/>
                <a:cs typeface="Calibri"/>
              </a:rPr>
              <a:t> </a:t>
            </a:r>
            <a:r>
              <a:rPr lang="pt-BR" sz="1400" dirty="0">
                <a:latin typeface="Calibri"/>
                <a:cs typeface="Calibri"/>
              </a:rPr>
              <a:t>baixo</a:t>
            </a:r>
            <a:r>
              <a:rPr lang="pt-BR" sz="1400" spc="-50" dirty="0">
                <a:latin typeface="Calibri"/>
                <a:cs typeface="Calibri"/>
              </a:rPr>
              <a:t> e </a:t>
            </a:r>
            <a:r>
              <a:rPr lang="pt-BR" sz="1400" spc="-25" dirty="0">
                <a:latin typeface="Calibri"/>
                <a:cs typeface="Calibri"/>
              </a:rPr>
              <a:t>estável,</a:t>
            </a:r>
            <a:r>
              <a:rPr lang="pt-BR" sz="1400" spc="-35" dirty="0">
                <a:latin typeface="Calibri"/>
                <a:cs typeface="Calibri"/>
              </a:rPr>
              <a:t> </a:t>
            </a:r>
            <a:r>
              <a:rPr lang="pt-BR" sz="1400" dirty="0">
                <a:latin typeface="Calibri"/>
                <a:cs typeface="Calibri"/>
              </a:rPr>
              <a:t>taxa</a:t>
            </a:r>
            <a:r>
              <a:rPr lang="pt-BR" sz="1400" spc="-30" dirty="0">
                <a:latin typeface="Calibri"/>
                <a:cs typeface="Calibri"/>
              </a:rPr>
              <a:t> </a:t>
            </a:r>
            <a:r>
              <a:rPr lang="pt-BR" sz="1400" dirty="0">
                <a:latin typeface="Calibri"/>
                <a:cs typeface="Calibri"/>
              </a:rPr>
              <a:t>de</a:t>
            </a:r>
            <a:r>
              <a:rPr lang="pt-BR" sz="1400" spc="-40" dirty="0">
                <a:latin typeface="Calibri"/>
                <a:cs typeface="Calibri"/>
              </a:rPr>
              <a:t> </a:t>
            </a:r>
            <a:r>
              <a:rPr lang="pt-BR" sz="1400" spc="-10" dirty="0">
                <a:latin typeface="Calibri"/>
                <a:cs typeface="Calibri"/>
              </a:rPr>
              <a:t>desligamento</a:t>
            </a:r>
            <a:r>
              <a:rPr lang="pt-BR" sz="1400" spc="-45" dirty="0">
                <a:latin typeface="Calibri"/>
                <a:cs typeface="Calibri"/>
              </a:rPr>
              <a:t> </a:t>
            </a:r>
            <a:r>
              <a:rPr lang="pt-BR" sz="1400" spc="-25" dirty="0">
                <a:latin typeface="Calibri"/>
                <a:cs typeface="Calibri"/>
              </a:rPr>
              <a:t>voluntário</a:t>
            </a:r>
            <a:r>
              <a:rPr lang="pt-BR" sz="1400" spc="-20" dirty="0">
                <a:latin typeface="Calibri"/>
                <a:cs typeface="Calibri"/>
              </a:rPr>
              <a:t> </a:t>
            </a:r>
            <a:r>
              <a:rPr lang="pt-BR" sz="1400" spc="-10" dirty="0">
                <a:latin typeface="Calibri"/>
                <a:cs typeface="Calibri"/>
              </a:rPr>
              <a:t>em</a:t>
            </a:r>
            <a:r>
              <a:rPr lang="pt-BR" sz="1400" spc="-50" dirty="0">
                <a:latin typeface="Calibri"/>
                <a:cs typeface="Calibri"/>
              </a:rPr>
              <a:t> </a:t>
            </a:r>
            <a:r>
              <a:rPr lang="pt-BR" sz="1400" spc="-10" dirty="0">
                <a:latin typeface="Calibri"/>
                <a:cs typeface="Calibri"/>
              </a:rPr>
              <a:t>patamar</a:t>
            </a:r>
            <a:r>
              <a:rPr lang="pt-BR" sz="1400" spc="-40" dirty="0">
                <a:latin typeface="Calibri"/>
                <a:cs typeface="Calibri"/>
              </a:rPr>
              <a:t> </a:t>
            </a:r>
            <a:r>
              <a:rPr lang="pt-BR" sz="1400" spc="-10" dirty="0">
                <a:latin typeface="Calibri"/>
                <a:cs typeface="Calibri"/>
              </a:rPr>
              <a:t>elevado</a:t>
            </a:r>
            <a:r>
              <a:rPr lang="pt-BR" sz="1400" spc="-35" dirty="0">
                <a:latin typeface="Calibri"/>
                <a:cs typeface="Calibri"/>
              </a:rPr>
              <a:t> </a:t>
            </a:r>
            <a:r>
              <a:rPr lang="pt-BR" sz="1400" spc="-50" dirty="0">
                <a:latin typeface="Calibri"/>
                <a:cs typeface="Calibri"/>
              </a:rPr>
              <a:t>e</a:t>
            </a:r>
            <a:endParaRPr lang="pt-BR" sz="1400" dirty="0">
              <a:latin typeface="Calibri"/>
              <a:cs typeface="Calibri"/>
            </a:endParaRPr>
          </a:p>
          <a:p>
            <a:pPr marR="5080" algn="r">
              <a:lnSpc>
                <a:spcPts val="1415"/>
              </a:lnSpc>
            </a:pPr>
            <a:r>
              <a:rPr lang="pt-BR" sz="1400" spc="-20" dirty="0">
                <a:latin typeface="Calibri"/>
                <a:cs typeface="Calibri"/>
              </a:rPr>
              <a:t>salários</a:t>
            </a:r>
            <a:r>
              <a:rPr lang="pt-BR" sz="1400" spc="-40" dirty="0">
                <a:latin typeface="Calibri"/>
                <a:cs typeface="Calibri"/>
              </a:rPr>
              <a:t> </a:t>
            </a:r>
            <a:r>
              <a:rPr lang="pt-BR" sz="1400" spc="-25" dirty="0">
                <a:latin typeface="Calibri"/>
                <a:cs typeface="Calibri"/>
              </a:rPr>
              <a:t>reais</a:t>
            </a:r>
            <a:r>
              <a:rPr lang="pt-BR" sz="1400" spc="-35" dirty="0">
                <a:latin typeface="Calibri"/>
                <a:cs typeface="Calibri"/>
              </a:rPr>
              <a:t> </a:t>
            </a:r>
            <a:r>
              <a:rPr lang="pt-BR" sz="1400" dirty="0">
                <a:latin typeface="Calibri"/>
                <a:cs typeface="Calibri"/>
              </a:rPr>
              <a:t>com</a:t>
            </a:r>
            <a:r>
              <a:rPr lang="pt-BR" sz="1400" spc="-50" dirty="0">
                <a:latin typeface="Calibri"/>
                <a:cs typeface="Calibri"/>
              </a:rPr>
              <a:t> </a:t>
            </a:r>
            <a:r>
              <a:rPr lang="pt-BR" sz="1400" spc="-10" dirty="0">
                <a:latin typeface="Calibri"/>
                <a:cs typeface="Calibri"/>
              </a:rPr>
              <a:t>crescimento</a:t>
            </a:r>
            <a:r>
              <a:rPr lang="pt-BR" sz="1400" spc="-30" dirty="0">
                <a:latin typeface="Calibri"/>
                <a:cs typeface="Calibri"/>
              </a:rPr>
              <a:t> </a:t>
            </a:r>
            <a:r>
              <a:rPr lang="pt-BR" sz="1400" spc="-10" dirty="0">
                <a:latin typeface="Calibri"/>
                <a:cs typeface="Calibri"/>
              </a:rPr>
              <a:t>robusto.</a:t>
            </a:r>
            <a:endParaRPr lang="pt-BR" sz="1400" dirty="0">
              <a:latin typeface="Calibri"/>
              <a:cs typeface="Calibri"/>
            </a:endParaRPr>
          </a:p>
        </p:txBody>
      </p:sp>
      <p:sp>
        <p:nvSpPr>
          <p:cNvPr id="16" name="object 24">
            <a:extLst>
              <a:ext uri="{FF2B5EF4-FFF2-40B4-BE49-F238E27FC236}">
                <a16:creationId xmlns:a16="http://schemas.microsoft.com/office/drawing/2014/main" id="{0C6113EE-B6E8-5B12-C9E4-3B1828634668}"/>
              </a:ext>
            </a:extLst>
          </p:cNvPr>
          <p:cNvSpPr txBox="1"/>
          <p:nvPr/>
        </p:nvSpPr>
        <p:spPr>
          <a:xfrm>
            <a:off x="11768581" y="5313807"/>
            <a:ext cx="219075" cy="452120"/>
          </a:xfrm>
          <a:prstGeom prst="rect">
            <a:avLst/>
          </a:prstGeom>
        </p:spPr>
        <p:txBody>
          <a:bodyPr vert="horz" wrap="square" lIns="0" tIns="12065" rIns="0" bIns="0" rtlCol="0">
            <a:spAutoFit/>
          </a:bodyPr>
          <a:lstStyle/>
          <a:p>
            <a:pPr marL="12700">
              <a:lnSpc>
                <a:spcPct val="100000"/>
              </a:lnSpc>
              <a:spcBef>
                <a:spcPts val="95"/>
              </a:spcBef>
            </a:pPr>
            <a:r>
              <a:rPr sz="2800" b="1" spc="35" dirty="0">
                <a:solidFill>
                  <a:srgbClr val="EB6F00"/>
                </a:solidFill>
                <a:latin typeface="Calibri"/>
                <a:cs typeface="Calibri"/>
              </a:rPr>
              <a:t>4</a:t>
            </a:r>
            <a:endParaRPr sz="2800">
              <a:latin typeface="Calibri"/>
              <a:cs typeface="Calibri"/>
            </a:endParaRPr>
          </a:p>
        </p:txBody>
      </p:sp>
      <p:pic>
        <p:nvPicPr>
          <p:cNvPr id="18" name="Imagem 17">
            <a:extLst>
              <a:ext uri="{FF2B5EF4-FFF2-40B4-BE49-F238E27FC236}">
                <a16:creationId xmlns:a16="http://schemas.microsoft.com/office/drawing/2014/main" id="{B4DD12F6-02B8-0FFE-8B4E-19D5604FC9FB}"/>
              </a:ext>
            </a:extLst>
          </p:cNvPr>
          <p:cNvPicPr>
            <a:picLocks noChangeAspect="1"/>
          </p:cNvPicPr>
          <p:nvPr/>
        </p:nvPicPr>
        <p:blipFill>
          <a:blip r:embed="rId3"/>
          <a:stretch>
            <a:fillRect/>
          </a:stretch>
        </p:blipFill>
        <p:spPr>
          <a:xfrm>
            <a:off x="272786" y="1287207"/>
            <a:ext cx="5467613" cy="5288121"/>
          </a:xfrm>
          <a:prstGeom prst="rect">
            <a:avLst/>
          </a:prstGeom>
        </p:spPr>
      </p:pic>
      <p:sp>
        <p:nvSpPr>
          <p:cNvPr id="19" name="CaixaDeTexto 18">
            <a:extLst>
              <a:ext uri="{FF2B5EF4-FFF2-40B4-BE49-F238E27FC236}">
                <a16:creationId xmlns:a16="http://schemas.microsoft.com/office/drawing/2014/main" id="{45C7852A-182C-5F04-AF6D-AA134EB3DD4D}"/>
              </a:ext>
            </a:extLst>
          </p:cNvPr>
          <p:cNvSpPr txBox="1"/>
          <p:nvPr/>
        </p:nvSpPr>
        <p:spPr>
          <a:xfrm>
            <a:off x="8133396" y="6320976"/>
            <a:ext cx="3998595" cy="276999"/>
          </a:xfrm>
          <a:prstGeom prst="rect">
            <a:avLst/>
          </a:prstGeom>
          <a:noFill/>
        </p:spPr>
        <p:txBody>
          <a:bodyPr wrap="none" rtlCol="0">
            <a:spAutoFit/>
          </a:bodyPr>
          <a:lstStyle/>
          <a:p>
            <a:pPr algn="r"/>
            <a:r>
              <a:rPr lang="pt-BR" sz="1200" dirty="0">
                <a:solidFill>
                  <a:srgbClr val="FF0000"/>
                </a:solidFill>
                <a:latin typeface="Open Sans" panose="020B0606030504020204" pitchFamily="34" charset="0"/>
                <a:ea typeface="Open Sans" panose="020B0606030504020204" pitchFamily="34" charset="0"/>
                <a:cs typeface="Open Sans" panose="020B0606030504020204" pitchFamily="34" charset="0"/>
              </a:rPr>
              <a:t>Fonte: Perspectivas Econômicas Itaú – Fevereiro 2025</a:t>
            </a:r>
          </a:p>
        </p:txBody>
      </p:sp>
      <p:sp>
        <p:nvSpPr>
          <p:cNvPr id="20" name="object 27">
            <a:extLst>
              <a:ext uri="{FF2B5EF4-FFF2-40B4-BE49-F238E27FC236}">
                <a16:creationId xmlns:a16="http://schemas.microsoft.com/office/drawing/2014/main" id="{1B933995-AD05-3C74-A5D9-6BCDAD70756D}"/>
              </a:ext>
            </a:extLst>
          </p:cNvPr>
          <p:cNvSpPr txBox="1"/>
          <p:nvPr/>
        </p:nvSpPr>
        <p:spPr>
          <a:xfrm>
            <a:off x="269038" y="825753"/>
            <a:ext cx="10694035" cy="321242"/>
          </a:xfrm>
          <a:prstGeom prst="rect">
            <a:avLst/>
          </a:prstGeom>
        </p:spPr>
        <p:txBody>
          <a:bodyPr vert="horz" wrap="square" lIns="0" tIns="13335" rIns="0" bIns="0" rtlCol="0">
            <a:spAutoFit/>
          </a:bodyPr>
          <a:lstStyle/>
          <a:p>
            <a:pPr marL="12700" marR="5080">
              <a:lnSpc>
                <a:spcPct val="100000"/>
              </a:lnSpc>
              <a:spcBef>
                <a:spcPts val="105"/>
              </a:spcBef>
            </a:pPr>
            <a:r>
              <a:rPr lang="pt-BR" sz="2000" b="1" dirty="0">
                <a:solidFill>
                  <a:srgbClr val="5F5F5F"/>
                </a:solidFill>
                <a:latin typeface="Calibri"/>
                <a:cs typeface="Calibri"/>
              </a:rPr>
              <a:t>Desaceleração deve se intensificar no segundo semestre do ano</a:t>
            </a:r>
          </a:p>
        </p:txBody>
      </p:sp>
    </p:spTree>
    <p:extLst>
      <p:ext uri="{BB962C8B-B14F-4D97-AF65-F5344CB8AC3E}">
        <p14:creationId xmlns:p14="http://schemas.microsoft.com/office/powerpoint/2010/main" val="1844368250"/>
      </p:ext>
    </p:extLst>
  </p:cSld>
  <p:clrMapOvr>
    <a:masterClrMapping/>
  </p:clrMapOvr>
</p:sld>
</file>

<file path=ppt/theme/theme1.xml><?xml version="1.0" encoding="utf-8"?>
<a:theme xmlns:a="http://schemas.openxmlformats.org/drawingml/2006/main" name="AILOS">
  <a:themeElements>
    <a:clrScheme name="Ailos">
      <a:dk1>
        <a:srgbClr val="165C7D"/>
      </a:dk1>
      <a:lt1>
        <a:sysClr val="window" lastClr="FFFFFF"/>
      </a:lt1>
      <a:dk2>
        <a:srgbClr val="165C7D"/>
      </a:dk2>
      <a:lt2>
        <a:srgbClr val="FFFFFF"/>
      </a:lt2>
      <a:accent1>
        <a:srgbClr val="00A9CE"/>
      </a:accent1>
      <a:accent2>
        <a:srgbClr val="00B140"/>
      </a:accent2>
      <a:accent3>
        <a:srgbClr val="FFA300"/>
      </a:accent3>
      <a:accent4>
        <a:srgbClr val="007D8A"/>
      </a:accent4>
      <a:accent5>
        <a:srgbClr val="007041"/>
      </a:accent5>
      <a:accent6>
        <a:srgbClr val="886B25"/>
      </a:accent6>
      <a:hlink>
        <a:srgbClr val="165C7D"/>
      </a:hlink>
      <a:folHlink>
        <a:srgbClr val="165C7D"/>
      </a:folHlink>
    </a:clrScheme>
    <a:fontScheme name="Ailos">
      <a:majorFont>
        <a:latin typeface="Exo 2"/>
        <a:ea typeface=""/>
        <a:cs typeface=""/>
      </a:majorFont>
      <a:minorFont>
        <a:latin typeface="Open Sans"/>
        <a:ea typeface=""/>
        <a:cs typeface=""/>
      </a:minorFont>
    </a:fontScheme>
    <a:fmtScheme name="Tema do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19050"/>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AILOS" id="{969BDDBC-5E09-4117-8D6F-D44EA842F06E}" vid="{3F3A5479-414F-4F9B-AEF7-A4B5E4E6C953}"/>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cce75465-d7a8-450f-89a4-e269e6d30edf">
      <Value>1971</Value>
      <Value>7036</Value>
      <Value>1370</Value>
      <Value>4650</Value>
      <Value>90</Value>
      <Value>769</Value>
      <Value>20</Value>
      <Value>27</Value>
      <Value>288</Value>
    </TaxCatchAll>
    <lcf76f155ced4ddcb4097134ff3c332f xmlns="b8b2e1d1-1a9c-4783-b7f7-46526e5d4d8b">
      <Terms xmlns="http://schemas.microsoft.com/office/infopath/2007/PartnerControls"/>
    </lcf76f155ced4ddcb4097134ff3c332f>
    <OBSERVA_x00c7__x00c3_O xmlns="b8b2e1d1-1a9c-4783-b7f7-46526e5d4d8b" xsi:nil="true"/>
    <Dataehora xmlns="b8b2e1d1-1a9c-4783-b7f7-46526e5d4d8b"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o" ma:contentTypeID="0x0101003311FE33DA3D2A468BFC121299C2D10B" ma:contentTypeVersion="23" ma:contentTypeDescription="Crie um novo documento." ma:contentTypeScope="" ma:versionID="fd8550a6211569a005d8303e910e1563">
  <xsd:schema xmlns:xsd="http://www.w3.org/2001/XMLSchema" xmlns:xs="http://www.w3.org/2001/XMLSchema" xmlns:p="http://schemas.microsoft.com/office/2006/metadata/properties" xmlns:ns2="b8b2e1d1-1a9c-4783-b7f7-46526e5d4d8b" xmlns:ns3="cce75465-d7a8-450f-89a4-e269e6d30edf" targetNamespace="http://schemas.microsoft.com/office/2006/metadata/properties" ma:root="true" ma:fieldsID="fd6516ecab4bd5ebc007fff2c12be24b" ns2:_="" ns3:_="">
    <xsd:import namespace="b8b2e1d1-1a9c-4783-b7f7-46526e5d4d8b"/>
    <xsd:import namespace="cce75465-d7a8-450f-89a4-e269e6d30ed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3:TaxCatchAll" minOccurs="0"/>
                <xsd:element ref="ns2:lcf76f155ced4ddcb4097134ff3c332f" minOccurs="0"/>
                <xsd:element ref="ns2:MediaServiceObjectDetectorVersions" minOccurs="0"/>
                <xsd:element ref="ns2:MediaServiceSearchProperties" minOccurs="0"/>
                <xsd:element ref="ns2:Dataehora" minOccurs="0"/>
                <xsd:element ref="ns2:OBSERVA_x00c7__x00c3_O"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b2e1d1-1a9c-4783-b7f7-46526e5d4d8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Marcações de imagem" ma:readOnly="false" ma:fieldId="{5cf76f15-5ced-4ddc-b409-7134ff3c332f}" ma:taxonomyMulti="true" ma:sspId="775e692f-ad1b-403f-8281-bf86b972c9cd"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Dataehora" ma:index="26" nillable="true" ma:displayName="Data e hora" ma:format="DateTime" ma:internalName="Dataehora">
      <xsd:simpleType>
        <xsd:restriction base="dms:DateTime"/>
      </xsd:simpleType>
    </xsd:element>
    <xsd:element name="OBSERVA_x00c7__x00c3_O" ma:index="27" nillable="true" ma:displayName="OBSERVAÇÃO" ma:format="Dropdown" ma:internalName="OBSERVA_x00c7__x00c3_O">
      <xsd:simpleType>
        <xsd:restriction base="dms:Text">
          <xsd:maxLength value="255"/>
        </xsd:restriction>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ce75465-d7a8-450f-89a4-e269e6d30edf" elementFormDefault="qualified">
    <xsd:import namespace="http://schemas.microsoft.com/office/2006/documentManagement/types"/>
    <xsd:import namespace="http://schemas.microsoft.com/office/infopath/2007/PartnerControls"/>
    <xsd:element name="SharedWithUsers" ma:index="14" nillable="true" ma:displayName="Compartilhado com"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Detalhes de Compartilhado Com" ma:internalName="SharedWithDetails" ma:readOnly="true">
      <xsd:simpleType>
        <xsd:restriction base="dms:Note">
          <xsd:maxLength value="255"/>
        </xsd:restriction>
      </xsd:simpleType>
    </xsd:element>
    <xsd:element name="TaxCatchAll" ma:index="21" nillable="true" ma:displayName="Taxonomy Catch All Column" ma:hidden="true" ma:list="{e759f19f-7f35-4f30-8dce-8b6b176aa662}" ma:internalName="TaxCatchAll" ma:showField="CatchAllData" ma:web="cce75465-d7a8-450f-89a4-e269e6d30ed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B8ED13B-26A2-47A9-80F1-B59D4D6FB3DE}">
  <ds:schemaRefs>
    <ds:schemaRef ds:uri="http://schemas.microsoft.com/sharepoint/v3/contenttype/forms"/>
  </ds:schemaRefs>
</ds:datastoreItem>
</file>

<file path=customXml/itemProps2.xml><?xml version="1.0" encoding="utf-8"?>
<ds:datastoreItem xmlns:ds="http://schemas.openxmlformats.org/officeDocument/2006/customXml" ds:itemID="{DF79358E-3D5C-41E8-AEA1-1BC4A3E3C84A}">
  <ds:schemaRefs>
    <ds:schemaRef ds:uri="http://purl.org/dc/elements/1.1/"/>
    <ds:schemaRef ds:uri="a9a25e31-6477-46c5-9aa1-b88966cddf69"/>
    <ds:schemaRef ds:uri="http://purl.org/dc/terms/"/>
    <ds:schemaRef ds:uri="http://schemas.microsoft.com/office/2006/metadata/properties"/>
    <ds:schemaRef ds:uri="http://schemas.microsoft.com/office/infopath/2007/PartnerControls"/>
    <ds:schemaRef ds:uri="http://schemas.openxmlformats.org/package/2006/metadata/core-properties"/>
    <ds:schemaRef ds:uri="http://schemas.microsoft.com/office/2006/documentManagement/types"/>
    <ds:schemaRef ds:uri="544d7de8-53f4-4ac5-b464-fedf1df19ef0"/>
    <ds:schemaRef ds:uri="e33db2ad-f4a1-4c9c-8b5c-7734587a2692"/>
    <ds:schemaRef ds:uri="http://www.w3.org/XML/1998/namespace"/>
    <ds:schemaRef ds:uri="http://purl.org/dc/dcmitype/"/>
  </ds:schemaRefs>
</ds:datastoreItem>
</file>

<file path=customXml/itemProps3.xml><?xml version="1.0" encoding="utf-8"?>
<ds:datastoreItem xmlns:ds="http://schemas.openxmlformats.org/officeDocument/2006/customXml" ds:itemID="{C1481B71-7409-49E7-A656-BD2B2E8092D1}"/>
</file>

<file path=docMetadata/LabelInfo.xml><?xml version="1.0" encoding="utf-8"?>
<clbl:labelList xmlns:clbl="http://schemas.microsoft.com/office/2020/mipLabelMetadata">
  <clbl:label id="{12433c24-7ea2-4086-8b84-4e346133acd5}" enabled="1" method="Privileged" siteId="{7e15f674-853f-4708-8271-75b08833eb8c}" removed="0"/>
</clbl:labelList>
</file>

<file path=docProps/app.xml><?xml version="1.0" encoding="utf-8"?>
<Properties xmlns="http://schemas.openxmlformats.org/officeDocument/2006/extended-properties" xmlns:vt="http://schemas.openxmlformats.org/officeDocument/2006/docPropsVTypes">
  <Template/>
  <TotalTime>43465</TotalTime>
  <Words>3370</Words>
  <Application>Microsoft Office PowerPoint</Application>
  <PresentationFormat>Widescreen</PresentationFormat>
  <Paragraphs>165</Paragraphs>
  <Slides>35</Slides>
  <Notes>1</Notes>
  <HiddenSlides>1</HiddenSlides>
  <MMClips>0</MMClips>
  <ScaleCrop>false</ScaleCrop>
  <HeadingPairs>
    <vt:vector size="6" baseType="variant">
      <vt:variant>
        <vt:lpstr>Fontes usadas</vt:lpstr>
      </vt:variant>
      <vt:variant>
        <vt:i4>9</vt:i4>
      </vt:variant>
      <vt:variant>
        <vt:lpstr>Tema</vt:lpstr>
      </vt:variant>
      <vt:variant>
        <vt:i4>1</vt:i4>
      </vt:variant>
      <vt:variant>
        <vt:lpstr>Títulos de slides</vt:lpstr>
      </vt:variant>
      <vt:variant>
        <vt:i4>35</vt:i4>
      </vt:variant>
    </vt:vector>
  </HeadingPairs>
  <TitlesOfParts>
    <vt:vector size="45" baseType="lpstr">
      <vt:lpstr>Exo 2</vt:lpstr>
      <vt:lpstr>Wingdings</vt:lpstr>
      <vt:lpstr>Exo 2 Black</vt:lpstr>
      <vt:lpstr>Arial</vt:lpstr>
      <vt:lpstr>Open Sans</vt:lpstr>
      <vt:lpstr>Exo 2 Extra Bold</vt:lpstr>
      <vt:lpstr>Open Sans Light</vt:lpstr>
      <vt:lpstr>Calibri</vt:lpstr>
      <vt:lpstr>Aptos</vt:lpstr>
      <vt:lpstr>AILOS</vt:lpstr>
      <vt:lpstr>CENARIO MACROECONOMICO FEVEREIRO 2025</vt:lpstr>
      <vt:lpstr>Apresentação do PowerPoint</vt:lpstr>
      <vt:lpstr>Panorama do SNCC – Dez23</vt:lpstr>
      <vt:lpstr>Apresentação do PowerPoint</vt:lpstr>
      <vt:lpstr>Resumo Cenário Externo</vt:lpstr>
      <vt:lpstr>Pesquisa da Febraban </vt:lpstr>
      <vt:lpstr>Apresentação do PowerPoint</vt:lpstr>
      <vt:lpstr>Resumo Atividade Econômica</vt:lpstr>
      <vt:lpstr>Atividade Econômica - PIB</vt:lpstr>
      <vt:lpstr>Atividade Econômica - Inflação</vt:lpstr>
      <vt:lpstr>Atividade Econômica - Mercado de trabalho – Rendimento</vt:lpstr>
      <vt:lpstr>Pesquisa da Febraban </vt:lpstr>
      <vt:lpstr>Pesquisa da Febraban </vt:lpstr>
      <vt:lpstr>Pesquisa da Febraban </vt:lpstr>
      <vt:lpstr>Atividade Econômica – Relatório Focus</vt:lpstr>
      <vt:lpstr>Apresentação do PowerPoint</vt:lpstr>
      <vt:lpstr>Panorama do Crédito</vt:lpstr>
      <vt:lpstr>Panorama do Crédito</vt:lpstr>
      <vt:lpstr>Panorama do Crédito</vt:lpstr>
      <vt:lpstr>Panorama do Crédito</vt:lpstr>
      <vt:lpstr>Panorama do Crédito</vt:lpstr>
      <vt:lpstr>Panorama do Crédito</vt:lpstr>
      <vt:lpstr>Panorama do Crédito</vt:lpstr>
      <vt:lpstr>Panorama do Crédito</vt:lpstr>
      <vt:lpstr>Panorama do Crédito</vt:lpstr>
      <vt:lpstr>Panorama do Crédito</vt:lpstr>
      <vt:lpstr>Panorama do Crédito</vt:lpstr>
      <vt:lpstr>Panorama do Crédito</vt:lpstr>
      <vt:lpstr>Pesquisa Febraban</vt:lpstr>
      <vt:lpstr>Pesquisa Febraban</vt:lpstr>
      <vt:lpstr>Apresentação do PowerPoint</vt:lpstr>
      <vt:lpstr>Panorama do SNCC – Nov24</vt:lpstr>
      <vt:lpstr>Apresentação do PowerPoint</vt:lpstr>
      <vt:lpstr>Destaque no mês</vt:lpstr>
      <vt:lpstr>Apresentação do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Cenários Econômicos e Investimentos_VF</dc:title>
  <dc:creator>Stefanie Lindner Piaskowy</dc:creator>
  <cp:keywords>Ailos; modelo ppt; template; Power Point; Apresentação</cp:keywords>
  <cp:lastModifiedBy>Fernando Henrique da Silva</cp:lastModifiedBy>
  <cp:revision>317</cp:revision>
  <dcterms:created xsi:type="dcterms:W3CDTF">2021-05-13T20:07:14Z</dcterms:created>
  <dcterms:modified xsi:type="dcterms:W3CDTF">2025-03-11T20:20:08Z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axKeyword">
    <vt:lpwstr>769;#template|17130bf6-4df3-4396-ab79-4cfe2d529169;#1370;#Apresentação|cb104ee8-42dc-4548-a095-b9411ae1b26c;#1971;#modelo ppt|ef836ebd-e484-4dc2-8e4b-9f89366ebda9;#4650;#Ailos|9926ea87-e806-45ce-963d-fdb537980fb7;#7036;#Power Point|ebcd3d24-8ffa-4b75-a70c-86fea8c2ceae</vt:lpwstr>
  </property>
  <property fmtid="{D5CDD505-2E9C-101B-9397-08002B2CF9AE}" pid="3" name="ContentTypeId">
    <vt:lpwstr>0x0101003311FE33DA3D2A468BFC121299C2D10B</vt:lpwstr>
  </property>
  <property fmtid="{D5CDD505-2E9C-101B-9397-08002B2CF9AE}" pid="4" name="Processo">
    <vt:lpwstr>20;#Marketing e Relacionamento|7f133b10-c926-4099-a3f4-498af4a2e5fe</vt:lpwstr>
  </property>
  <property fmtid="{D5CDD505-2E9C-101B-9397-08002B2CF9AE}" pid="5" name="g3907662aa734f4697025fb43b074a84">
    <vt:lpwstr/>
  </property>
  <property fmtid="{D5CDD505-2E9C-101B-9397-08002B2CF9AE}" pid="6" name="MacroProcesso">
    <vt:lpwstr>90;#Gestão de Negócios|6a5afc57-aca3-4c04-a673-0cba20503d5c</vt:lpwstr>
  </property>
  <property fmtid="{D5CDD505-2E9C-101B-9397-08002B2CF9AE}" pid="7" name="Cooperativa">
    <vt:lpwstr>27;#CENTRAL AILOS|6dfe9032-4e3f-4650-8ff4-eecf8dea3937</vt:lpwstr>
  </property>
  <property fmtid="{D5CDD505-2E9C-101B-9397-08002B2CF9AE}" pid="8" name="TipoDoc">
    <vt:lpwstr>288;#Apresentações|e0108e79-4e7d-450c-b970-2b9d592bc8fd</vt:lpwstr>
  </property>
  <property fmtid="{D5CDD505-2E9C-101B-9397-08002B2CF9AE}" pid="9" name="TipoDoc0">
    <vt:lpwstr/>
  </property>
  <property fmtid="{D5CDD505-2E9C-101B-9397-08002B2CF9AE}" pid="10" name="MediaServiceImageTags">
    <vt:lpwstr/>
  </property>
  <property fmtid="{D5CDD505-2E9C-101B-9397-08002B2CF9AE}" pid="11" name="Vigencia">
    <vt:filetime>2030-05-05T03:00:00Z</vt:filetime>
  </property>
  <property fmtid="{D5CDD505-2E9C-101B-9397-08002B2CF9AE}" pid="12" name="ClassificationContentMarkingFooterLocations">
    <vt:lpwstr>AILOS:8</vt:lpwstr>
  </property>
  <property fmtid="{D5CDD505-2E9C-101B-9397-08002B2CF9AE}" pid="13" name="ClassificationContentMarkingFooterText">
    <vt:lpwstr>Classificação da informação: Pública. Este documento é de propriedade intelectual do Sistema Ailos. É proibida a publicação ou reprodução deste documento sem a sua autorização prévia. </vt:lpwstr>
  </property>
</Properties>
</file>